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79" r:id="rId3"/>
    <p:sldId id="331" r:id="rId4"/>
    <p:sldId id="340" r:id="rId5"/>
    <p:sldId id="341" r:id="rId6"/>
    <p:sldId id="280" r:id="rId7"/>
    <p:sldId id="257" r:id="rId8"/>
    <p:sldId id="342" r:id="rId9"/>
    <p:sldId id="318" r:id="rId10"/>
    <p:sldId id="305" r:id="rId11"/>
    <p:sldId id="296" r:id="rId12"/>
    <p:sldId id="323" r:id="rId13"/>
    <p:sldId id="344" r:id="rId14"/>
    <p:sldId id="343" r:id="rId15"/>
    <p:sldId id="295" r:id="rId16"/>
    <p:sldId id="281" r:id="rId17"/>
    <p:sldId id="282" r:id="rId18"/>
    <p:sldId id="283" r:id="rId19"/>
    <p:sldId id="284" r:id="rId20"/>
    <p:sldId id="324" r:id="rId21"/>
    <p:sldId id="285" r:id="rId22"/>
    <p:sldId id="325" r:id="rId23"/>
    <p:sldId id="288" r:id="rId24"/>
    <p:sldId id="289" r:id="rId25"/>
    <p:sldId id="290" r:id="rId26"/>
    <p:sldId id="292" r:id="rId27"/>
    <p:sldId id="294" r:id="rId28"/>
    <p:sldId id="346" r:id="rId29"/>
    <p:sldId id="259" r:id="rId30"/>
    <p:sldId id="265" r:id="rId31"/>
    <p:sldId id="322" r:id="rId32"/>
    <p:sldId id="300" r:id="rId33"/>
    <p:sldId id="260" r:id="rId34"/>
    <p:sldId id="269" r:id="rId35"/>
    <p:sldId id="345" r:id="rId36"/>
    <p:sldId id="272" r:id="rId37"/>
    <p:sldId id="261" r:id="rId38"/>
    <p:sldId id="334" r:id="rId39"/>
    <p:sldId id="319" r:id="rId40"/>
    <p:sldId id="326" r:id="rId41"/>
    <p:sldId id="277" r:id="rId42"/>
    <p:sldId id="278" r:id="rId43"/>
    <p:sldId id="263" r:id="rId44"/>
    <p:sldId id="276" r:id="rId45"/>
    <p:sldId id="327" r:id="rId46"/>
    <p:sldId id="308" r:id="rId47"/>
    <p:sldId id="328" r:id="rId48"/>
    <p:sldId id="299" r:id="rId49"/>
    <p:sldId id="301" r:id="rId50"/>
    <p:sldId id="332" r:id="rId51"/>
    <p:sldId id="333" r:id="rId52"/>
    <p:sldId id="312" r:id="rId53"/>
    <p:sldId id="306" r:id="rId54"/>
    <p:sldId id="313" r:id="rId55"/>
    <p:sldId id="314" r:id="rId56"/>
    <p:sldId id="311" r:id="rId57"/>
    <p:sldId id="321" r:id="rId58"/>
    <p:sldId id="320" r:id="rId59"/>
    <p:sldId id="307" r:id="rId60"/>
    <p:sldId id="335" r:id="rId61"/>
    <p:sldId id="264" r:id="rId62"/>
    <p:sldId id="275" r:id="rId63"/>
    <p:sldId id="266" r:id="rId64"/>
    <p:sldId id="267" r:id="rId65"/>
    <p:sldId id="268" r:id="rId66"/>
    <p:sldId id="309" r:id="rId67"/>
    <p:sldId id="310" r:id="rId68"/>
    <p:sldId id="336" r:id="rId69"/>
    <p:sldId id="337" r:id="rId70"/>
    <p:sldId id="316" r:id="rId71"/>
    <p:sldId id="338" r:id="rId72"/>
    <p:sldId id="339" r:id="rId73"/>
    <p:sldId id="315" r:id="rId74"/>
    <p:sldId id="31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7"/>
    <p:restoredTop sz="94684"/>
  </p:normalViewPr>
  <p:slideViewPr>
    <p:cSldViewPr snapToGrid="0" snapToObjects="1" showGuides="1">
      <p:cViewPr varScale="1">
        <p:scale>
          <a:sx n="103" d="100"/>
          <a:sy n="103" d="100"/>
        </p:scale>
        <p:origin x="184" y="6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7D4FE-3C15-A142-912D-280B5DE98635}" type="datetimeFigureOut">
              <a:t>3/19/19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AC4B4-DFA8-9F4F-ACC8-8BF0143A257E}" type="slidenum">
              <a:t>‹#›</a:t>
            </a:fld>
            <a:endParaRPr lang="fr-FR"/>
          </a:p>
        </p:txBody>
      </p:sp>
    </p:spTree>
    <p:extLst>
      <p:ext uri="{BB962C8B-B14F-4D97-AF65-F5344CB8AC3E}">
        <p14:creationId xmlns:p14="http://schemas.microsoft.com/office/powerpoint/2010/main" val="1582676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fcfebc2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fcfebc2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Most historical backtest performances look amazing, they almost never lose money</a:t>
            </a:r>
            <a:endParaRPr/>
          </a:p>
          <a:p>
            <a:pPr marL="457200" lvl="0" indent="-317500" algn="l" rtl="0">
              <a:spcBef>
                <a:spcPts val="0"/>
              </a:spcBef>
              <a:spcAft>
                <a:spcPts val="0"/>
              </a:spcAft>
              <a:buSzPts val="1400"/>
              <a:buChar char="●"/>
            </a:pPr>
            <a:r>
              <a:rPr lang="en"/>
              <a:t>Then however, when you set it live and deploy it with capital a common failure mode is that it does not seem to perform as the backtest suggested</a:t>
            </a:r>
            <a:endParaRPr/>
          </a:p>
          <a:p>
            <a:pPr marL="457200" lvl="0" indent="-317500" algn="l" rtl="0">
              <a:spcBef>
                <a:spcPts val="0"/>
              </a:spcBef>
              <a:spcAft>
                <a:spcPts val="0"/>
              </a:spcAft>
              <a:buSzPts val="1400"/>
              <a:buChar char="●"/>
            </a:pPr>
            <a:r>
              <a:rPr lang="en"/>
              <a:t>Problem is, it is very easy to overfit the backtest so that it only works on historical data but not going forward</a:t>
            </a:r>
            <a:endParaRPr/>
          </a:p>
        </p:txBody>
      </p:sp>
    </p:spTree>
    <p:extLst>
      <p:ext uri="{BB962C8B-B14F-4D97-AF65-F5344CB8AC3E}">
        <p14:creationId xmlns:p14="http://schemas.microsoft.com/office/powerpoint/2010/main" val="3443613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fcfebc22_0_37: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fcfebc2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To summarize I wanted to give a quick side-by-side comparison of the various approaches.</a:t>
            </a:r>
            <a:endParaRPr/>
          </a:p>
          <a:p>
            <a:pPr marL="457200" lvl="0" indent="-317500" algn="l" rtl="0">
              <a:spcBef>
                <a:spcPts val="0"/>
              </a:spcBef>
              <a:spcAft>
                <a:spcPts val="0"/>
              </a:spcAft>
              <a:buSzPts val="1400"/>
              <a:buChar char="●"/>
            </a:pPr>
            <a:r>
              <a:rPr lang="en"/>
              <a:t>I showed that probabilistic programming is well suited to provide insight into data as well as do prediction, just like machine learning.</a:t>
            </a:r>
            <a:endParaRPr/>
          </a:p>
          <a:p>
            <a:pPr marL="457200" lvl="0" indent="-317500" algn="l" rtl="0">
              <a:spcBef>
                <a:spcPts val="0"/>
              </a:spcBef>
              <a:spcAft>
                <a:spcPts val="0"/>
              </a:spcAft>
              <a:buSzPts val="1400"/>
              <a:buChar char="●"/>
            </a:pPr>
            <a:r>
              <a:rPr lang="en"/>
              <a:t>Since we’re using Bayesian statistics we are tracking uncertainty in a more direct way than what frequentist statistics offers.</a:t>
            </a:r>
            <a:endParaRPr/>
          </a:p>
          <a:p>
            <a:pPr marL="457200" lvl="0" indent="-317500" algn="l" rtl="0">
              <a:spcBef>
                <a:spcPts val="0"/>
              </a:spcBef>
              <a:spcAft>
                <a:spcPts val="0"/>
              </a:spcAft>
              <a:buSzPts val="1400"/>
              <a:buChar char="●"/>
            </a:pPr>
            <a:r>
              <a:rPr lang="en"/>
              <a:t>Finally, the real power comes from the fact that we can build custom models in code and have a very general inference algorithm that works transparently on almost any model you throw at it.</a:t>
            </a:r>
            <a:endParaRPr/>
          </a:p>
          <a:p>
            <a:pPr marL="457200" lvl="0" indent="-317500" algn="l" rtl="0">
              <a:spcBef>
                <a:spcPts val="0"/>
              </a:spcBef>
              <a:spcAft>
                <a:spcPts val="0"/>
              </a:spcAft>
              <a:buSzPts val="1400"/>
              <a:buChar char="●"/>
            </a:pPr>
            <a:r>
              <a:rPr lang="en"/>
              <a:t>All this, however, comes at increased computational cost. But with better samplers and faster computers this is becoming less of a problem. Personally, if I had to chose between insight and computation time, I’d always chose insight.</a:t>
            </a:r>
            <a:endParaRPr/>
          </a:p>
        </p:txBody>
      </p:sp>
    </p:spTree>
    <p:extLst>
      <p:ext uri="{BB962C8B-B14F-4D97-AF65-F5344CB8AC3E}">
        <p14:creationId xmlns:p14="http://schemas.microsoft.com/office/powerpoint/2010/main" val="338936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fcfebc22_0_15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dfcfebc22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Another way to look at that same data is just as a histogram of daily returns</a:t>
            </a:r>
            <a:endParaRPr/>
          </a:p>
          <a:p>
            <a:pPr marL="457200" lvl="0" indent="-317500" algn="l" rtl="0">
              <a:spcBef>
                <a:spcPts val="0"/>
              </a:spcBef>
              <a:spcAft>
                <a:spcPts val="0"/>
              </a:spcAft>
              <a:buSzPts val="1400"/>
              <a:buChar char="●"/>
            </a:pPr>
            <a:r>
              <a:rPr lang="en"/>
              <a:t>Here the question becomes, do the out-of-sample returns come from the same distribution as the in-sample returns</a:t>
            </a:r>
            <a:endParaRPr/>
          </a:p>
          <a:p>
            <a:pPr marL="457200" lvl="0" indent="-317500" algn="l" rtl="0">
              <a:spcBef>
                <a:spcPts val="0"/>
              </a:spcBef>
              <a:spcAft>
                <a:spcPts val="0"/>
              </a:spcAft>
              <a:buSzPts val="1400"/>
              <a:buChar char="●"/>
            </a:pPr>
            <a:r>
              <a:rPr lang="en"/>
              <a:t>Difficult problem because out-of-sample data is always scarce and returns are generally noisy</a:t>
            </a:r>
            <a:endParaRPr/>
          </a:p>
          <a:p>
            <a:pPr marL="457200" lvl="0" indent="-317500" algn="l" rtl="0">
              <a:spcBef>
                <a:spcPts val="0"/>
              </a:spcBef>
              <a:spcAft>
                <a:spcPts val="0"/>
              </a:spcAft>
              <a:buSzPts val="1400"/>
              <a:buChar char="●"/>
            </a:pPr>
            <a:r>
              <a:rPr lang="en"/>
              <a:t>Now how would you solve that problem? There are several approaches that a data scientist might follow.</a:t>
            </a:r>
            <a:endParaRPr/>
          </a:p>
        </p:txBody>
      </p:sp>
    </p:spTree>
    <p:extLst>
      <p:ext uri="{BB962C8B-B14F-4D97-AF65-F5344CB8AC3E}">
        <p14:creationId xmlns:p14="http://schemas.microsoft.com/office/powerpoint/2010/main" val="82836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fcfebc22_0_10: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fcfebc2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It is fair to say that machine learning has revolutionized data science and is definitely the go-to choice in a lot of cases. But how might we apply it in this specific case?</a:t>
            </a:r>
            <a:endParaRPr/>
          </a:p>
          <a:p>
            <a:pPr marL="457200" lvl="0" indent="-317500" algn="l" rtl="0">
              <a:spcBef>
                <a:spcPts val="0"/>
              </a:spcBef>
              <a:spcAft>
                <a:spcPts val="0"/>
              </a:spcAft>
              <a:buSzPts val="1400"/>
              <a:buChar char="●"/>
            </a:pPr>
            <a:r>
              <a:rPr lang="en"/>
              <a:t>One possibility would be to try and train a classifier and if it is able to differentiate between these two distributions in cross-validation we would assume that the backtest is overfit.</a:t>
            </a:r>
            <a:endParaRPr/>
          </a:p>
          <a:p>
            <a:pPr marL="457200" lvl="0" indent="-317500" algn="l" rtl="0">
              <a:spcBef>
                <a:spcPts val="0"/>
              </a:spcBef>
              <a:spcAft>
                <a:spcPts val="0"/>
              </a:spcAft>
              <a:buSzPts val="1400"/>
              <a:buChar char="●"/>
            </a:pPr>
            <a:r>
              <a:rPr lang="en"/>
              <a:t>Now you will probably say that machine learning is just not the right tool for the job in this case and that is precisely the point I am trying to convey.</a:t>
            </a:r>
            <a:endParaRPr/>
          </a:p>
          <a:p>
            <a:pPr marL="457200" lvl="0" indent="-317500" algn="l" rtl="0">
              <a:spcBef>
                <a:spcPts val="0"/>
              </a:spcBef>
              <a:spcAft>
                <a:spcPts val="0"/>
              </a:spcAft>
              <a:buSzPts val="1400"/>
              <a:buChar char="●"/>
            </a:pPr>
            <a:r>
              <a:rPr lang="en"/>
              <a:t>Most machine learning algorithms are very static in what they do so to apply them we would have to change our problem and shoe-horn it into this framework: “If your only tool is a hammer, everything starts to look like a nail”. This is actually very common.</a:t>
            </a:r>
            <a:endParaRPr/>
          </a:p>
          <a:p>
            <a:pPr marL="457200" lvl="0" indent="-317500" algn="l" rtl="0">
              <a:spcBef>
                <a:spcPts val="0"/>
              </a:spcBef>
              <a:spcAft>
                <a:spcPts val="0"/>
              </a:spcAft>
              <a:buSzPts val="1400"/>
              <a:buChar char="●"/>
            </a:pPr>
            <a:r>
              <a:rPr lang="en"/>
              <a:t>Another problem with this approach is that we don’t really have a measure of confidence in our answer.</a:t>
            </a:r>
            <a:endParaRPr/>
          </a:p>
          <a:p>
            <a:pPr marL="457200" lvl="0" indent="-317500" algn="l" rtl="0">
              <a:spcBef>
                <a:spcPts val="0"/>
              </a:spcBef>
              <a:spcAft>
                <a:spcPts val="0"/>
              </a:spcAft>
              <a:buSzPts val="1400"/>
              <a:buChar char="●"/>
            </a:pPr>
            <a:r>
              <a:rPr lang="en"/>
              <a:t>Lastly, these blackbox algorithms are often bad at conveying what they have learned from the data. And that might be fine if you only care about prediction but if you actually want to learn something from your data this tool is less well suited.</a:t>
            </a:r>
            <a:endParaRPr/>
          </a:p>
        </p:txBody>
      </p:sp>
    </p:spTree>
    <p:extLst>
      <p:ext uri="{BB962C8B-B14F-4D97-AF65-F5344CB8AC3E}">
        <p14:creationId xmlns:p14="http://schemas.microsoft.com/office/powerpoint/2010/main" val="288366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fcfebc22_0_53: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fcfebc2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Alternatively, we could use frequentist statistics which is much better suited for this type of problem</a:t>
            </a:r>
            <a:endParaRPr/>
          </a:p>
          <a:p>
            <a:pPr marL="457200" lvl="0" indent="-317500" algn="l" rtl="0">
              <a:spcBef>
                <a:spcPts val="0"/>
              </a:spcBef>
              <a:spcAft>
                <a:spcPts val="0"/>
              </a:spcAft>
              <a:buSzPts val="1400"/>
              <a:buChar char="●"/>
            </a:pPr>
            <a:r>
              <a:rPr lang="en"/>
              <a:t>Usually, you run a hypothesis test like the t-test which produces a p-value</a:t>
            </a:r>
            <a:endParaRPr/>
          </a:p>
          <a:p>
            <a:pPr marL="457200" lvl="0" indent="-317500" algn="l" rtl="0">
              <a:spcBef>
                <a:spcPts val="0"/>
              </a:spcBef>
              <a:spcAft>
                <a:spcPts val="0"/>
              </a:spcAft>
              <a:buSzPts val="1400"/>
              <a:buChar char="●"/>
            </a:pPr>
            <a:r>
              <a:rPr lang="en"/>
              <a:t>While tempting, this p-value is actually not the probability that the two distributions are different. Unfortunately I don’t have enough time to go into this subtlety but it has far reaching implications.</a:t>
            </a:r>
            <a:endParaRPr/>
          </a:p>
          <a:p>
            <a:pPr marL="457200" lvl="0" indent="-317500" algn="l" rtl="0">
              <a:spcBef>
                <a:spcPts val="0"/>
              </a:spcBef>
              <a:spcAft>
                <a:spcPts val="0"/>
              </a:spcAft>
              <a:buSzPts val="1400"/>
              <a:buChar char="●"/>
            </a:pPr>
            <a:r>
              <a:rPr lang="en"/>
              <a:t>In addition, there are various implicit assumptions, for example, the t-test assumes your data to be normally distributed which unfortunately is not the case for daily returns as they are known to have much heavier tails or extreme events which you often observed in the market and which are very meaningful.</a:t>
            </a:r>
            <a:endParaRPr/>
          </a:p>
          <a:p>
            <a:pPr marL="457200" lvl="0" indent="-317500" algn="l" rtl="0">
              <a:spcBef>
                <a:spcPts val="0"/>
              </a:spcBef>
              <a:spcAft>
                <a:spcPts val="0"/>
              </a:spcAft>
              <a:buSzPts val="1400"/>
              <a:buChar char="●"/>
            </a:pPr>
            <a:r>
              <a:rPr lang="en"/>
              <a:t>And unfortunately changing these assumptions would require us to completely rederive the test so frequentist statistics is very inflexible</a:t>
            </a:r>
            <a:endParaRPr/>
          </a:p>
        </p:txBody>
      </p:sp>
    </p:spTree>
    <p:extLst>
      <p:ext uri="{BB962C8B-B14F-4D97-AF65-F5344CB8AC3E}">
        <p14:creationId xmlns:p14="http://schemas.microsoft.com/office/powerpoint/2010/main" val="2241827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cfebc22_0_25: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cfebc2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probabilistic programming allows us much greater flexibility by providing us with a toolbox to build a model specifically tailored to the problem we’re trying to solve</a:t>
            </a:r>
            <a:endParaRPr/>
          </a:p>
          <a:p>
            <a:pPr marL="457200" lvl="0" indent="-317500" algn="l" rtl="0">
              <a:spcBef>
                <a:spcPts val="0"/>
              </a:spcBef>
              <a:spcAft>
                <a:spcPts val="0"/>
              </a:spcAft>
              <a:buSzPts val="1400"/>
              <a:buChar char="●"/>
            </a:pPr>
            <a:r>
              <a:rPr lang="en"/>
              <a:t>The real power of that approach is that we can specify arbitrarily complex models in computer code and then use very general inference algorithms called Markov chain Monte Carlo to fit them to data</a:t>
            </a:r>
            <a:endParaRPr/>
          </a:p>
          <a:p>
            <a:pPr marL="457200" lvl="0" indent="-317500" algn="l" rtl="0">
              <a:spcBef>
                <a:spcPts val="0"/>
              </a:spcBef>
              <a:spcAft>
                <a:spcPts val="0"/>
              </a:spcAft>
              <a:buSzPts val="1400"/>
              <a:buChar char="●"/>
            </a:pPr>
            <a:r>
              <a:rPr lang="en"/>
              <a:t>Moreover, probabilistic programming implements Bayesian statistics which actually gives us the probabilities we care about unlike frequentist statistics does.</a:t>
            </a:r>
            <a:endParaRPr/>
          </a:p>
          <a:p>
            <a:pPr marL="457200" lvl="0" indent="-317500" algn="l" rtl="0">
              <a:spcBef>
                <a:spcPts val="0"/>
              </a:spcBef>
              <a:spcAft>
                <a:spcPts val="0"/>
              </a:spcAft>
              <a:buSzPts val="1400"/>
              <a:buChar char="●"/>
            </a:pPr>
            <a:r>
              <a:rPr lang="en"/>
              <a:t>So what is a good way to think about creating such a model?</a:t>
            </a:r>
            <a:endParaRPr/>
          </a:p>
        </p:txBody>
      </p:sp>
    </p:spTree>
    <p:extLst>
      <p:ext uri="{BB962C8B-B14F-4D97-AF65-F5344CB8AC3E}">
        <p14:creationId xmlns:p14="http://schemas.microsoft.com/office/powerpoint/2010/main" val="186454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a2be545d_1_0: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a2be545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Coming back to our original problem of comparing in and out-of-sample returns we can build a specific model that assumes returns to be T-distributed rather than normal. </a:t>
            </a:r>
            <a:endParaRPr/>
          </a:p>
          <a:p>
            <a:pPr marL="457200" lvl="0" indent="-317500" algn="l" rtl="0">
              <a:spcBef>
                <a:spcPts val="0"/>
              </a:spcBef>
              <a:spcAft>
                <a:spcPts val="0"/>
              </a:spcAft>
              <a:buSzPts val="1400"/>
              <a:buChar char="●"/>
            </a:pPr>
            <a:r>
              <a:rPr lang="en"/>
              <a:t>Besides the location and scale parameter, or mean and variance, this distribution has a third parameter that controls how much mass there is in the tails to account for these extreme events we frequently observe in the stock-market.</a:t>
            </a:r>
            <a:endParaRPr/>
          </a:p>
        </p:txBody>
      </p:sp>
    </p:spTree>
    <p:extLst>
      <p:ext uri="{BB962C8B-B14F-4D97-AF65-F5344CB8AC3E}">
        <p14:creationId xmlns:p14="http://schemas.microsoft.com/office/powerpoint/2010/main" val="394611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a2be545d_1_18: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a2be545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Lets look at how this model would look like in PyMC3 -- a new probabilistic programming framework written in Python and which I helped develop.</a:t>
            </a:r>
            <a:endParaRPr/>
          </a:p>
          <a:p>
            <a:pPr marL="457200" lvl="0" indent="-317500" algn="l" rtl="0">
              <a:spcBef>
                <a:spcPts val="0"/>
              </a:spcBef>
              <a:spcAft>
                <a:spcPts val="0"/>
              </a:spcAft>
              <a:buSzPts val="1400"/>
              <a:buChar char="●"/>
            </a:pPr>
            <a:r>
              <a:rPr lang="en"/>
              <a:t>After importing and setting up the model context we have to define the unobservable parameters of our model.</a:t>
            </a:r>
            <a:endParaRPr/>
          </a:p>
          <a:p>
            <a:pPr marL="457200" lvl="0" indent="-317500" algn="l" rtl="0">
              <a:spcBef>
                <a:spcPts val="0"/>
              </a:spcBef>
              <a:spcAft>
                <a:spcPts val="0"/>
              </a:spcAft>
              <a:buSzPts val="1400"/>
              <a:buChar char="●"/>
            </a:pPr>
            <a:r>
              <a:rPr lang="en"/>
              <a:t>As this is a Bayesian framework we have to specify priors which allow me to define my belief about possible parameter values before I have seen any data. Here I’m just assigning equal belief in a fixed interval but you have many choices here. Informative priors are very powerful to constrain the model and apply regularization.</a:t>
            </a:r>
            <a:endParaRPr/>
          </a:p>
          <a:p>
            <a:pPr marL="457200" lvl="0" indent="-317500" algn="l" rtl="0">
              <a:spcBef>
                <a:spcPts val="0"/>
              </a:spcBef>
              <a:spcAft>
                <a:spcPts val="0"/>
              </a:spcAft>
              <a:buSzPts val="1400"/>
              <a:buChar char="●"/>
            </a:pPr>
            <a:r>
              <a:rPr lang="en"/>
              <a:t>Once the parameters are defined we have to relate them to the distribution of the data which is T as we said before.</a:t>
            </a:r>
            <a:endParaRPr/>
          </a:p>
          <a:p>
            <a:pPr marL="457200" lvl="0" indent="-317500" algn="l" rtl="0">
              <a:spcBef>
                <a:spcPts val="0"/>
              </a:spcBef>
              <a:spcAft>
                <a:spcPts val="0"/>
              </a:spcAft>
              <a:buSzPts val="1400"/>
              <a:buChar char="●"/>
            </a:pPr>
            <a:r>
              <a:rPr lang="en"/>
              <a:t>Note how the first parameter is a name I can give to the distribution and how the three parameters of the T distribution connect up with the definition of the parameters above.</a:t>
            </a:r>
            <a:endParaRPr/>
          </a:p>
          <a:p>
            <a:pPr marL="457200" lvl="0" indent="-317500" algn="l" rtl="0">
              <a:spcBef>
                <a:spcPts val="0"/>
              </a:spcBef>
              <a:spcAft>
                <a:spcPts val="0"/>
              </a:spcAft>
              <a:buSzPts val="1400"/>
              <a:buChar char="●"/>
            </a:pPr>
            <a:r>
              <a:rPr lang="en"/>
              <a:t>Using the observed keyword argument we pass in our observed data -- which is just an array of the daily returns of either the in or out-of-sample returns. We will run this model on the two data sets independently.</a:t>
            </a:r>
            <a:endParaRPr/>
          </a:p>
          <a:p>
            <a:pPr marL="457200" lvl="0" indent="-317500" algn="l" rtl="0">
              <a:spcBef>
                <a:spcPts val="0"/>
              </a:spcBef>
              <a:spcAft>
                <a:spcPts val="0"/>
              </a:spcAft>
              <a:buSzPts val="1400"/>
              <a:buChar char="●"/>
            </a:pPr>
            <a:r>
              <a:rPr lang="en"/>
              <a:t>So far this code only specifies the model and under the hood builds up a compute graph in theano which we then just-in-time-compile to C for speed.</a:t>
            </a:r>
            <a:endParaRPr/>
          </a:p>
          <a:p>
            <a:pPr marL="457200" lvl="0" indent="-317500" algn="l" rtl="0">
              <a:spcBef>
                <a:spcPts val="0"/>
              </a:spcBef>
              <a:spcAft>
                <a:spcPts val="0"/>
              </a:spcAft>
              <a:buSzPts val="1400"/>
              <a:buChar char="●"/>
            </a:pPr>
            <a:r>
              <a:rPr lang="en"/>
              <a:t>So that part is the model specification.</a:t>
            </a:r>
            <a:endParaRPr/>
          </a:p>
          <a:p>
            <a:pPr marL="457200" lvl="0" indent="-317500" algn="l" rtl="0">
              <a:spcBef>
                <a:spcPts val="0"/>
              </a:spcBef>
              <a:spcAft>
                <a:spcPts val="0"/>
              </a:spcAft>
              <a:buSzPts val="1400"/>
              <a:buChar char="●"/>
            </a:pPr>
            <a:r>
              <a:rPr lang="en"/>
              <a:t>To actually run MCMC sampling to infer the parameters we instantiate a sampler object. Here we are using the NUTS sampler which is a very recent development that revolutionized probabilistic programming as it this sampler works on models that are way more complex than this one.</a:t>
            </a:r>
            <a:endParaRPr/>
          </a:p>
          <a:p>
            <a:pPr marL="457200" lvl="0" indent="-317500" algn="l" rtl="0">
              <a:spcBef>
                <a:spcPts val="0"/>
              </a:spcBef>
              <a:spcAft>
                <a:spcPts val="0"/>
              </a:spcAft>
              <a:buSzPts val="1400"/>
              <a:buChar char="●"/>
            </a:pPr>
            <a:r>
              <a:rPr lang="en"/>
              <a:t>We then draw 5000 samples from the so-called posterior which will contain likely values of the parameters given the data.</a:t>
            </a:r>
            <a:endParaRPr/>
          </a:p>
        </p:txBody>
      </p:sp>
    </p:spTree>
    <p:extLst>
      <p:ext uri="{BB962C8B-B14F-4D97-AF65-F5344CB8AC3E}">
        <p14:creationId xmlns:p14="http://schemas.microsoft.com/office/powerpoint/2010/main" val="340815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fcfebc22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fcfebc22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Now to answer our original question, whether the out-of-sample period matches what was suggested by the backtest we can check if the mean of the two distributions is significantly different.</a:t>
            </a:r>
            <a:endParaRPr/>
          </a:p>
          <a:p>
            <a:pPr marL="457200" lvl="0" indent="-317500" algn="l" rtl="0">
              <a:spcBef>
                <a:spcPts val="0"/>
              </a:spcBef>
              <a:spcAft>
                <a:spcPts val="0"/>
              </a:spcAft>
              <a:buSzPts val="1400"/>
              <a:buChar char="●"/>
            </a:pPr>
            <a:r>
              <a:rPr lang="en"/>
              <a:t>Here we just plot the posterior of the mean returns. It is important to note that this is *not* the returns-distribution itself, but rather our belief in the mean of the returns-distribution. Because we are doing Bayesian statistics, the mean is not a single number but actually a probability distribution that tells us how likely different mean values are. Intuitively, the wider the distribution the more uncertainty we have so you can see that with only a few days of out of-sample data our uncertainty in the mean of that period is much higher than for the backtest period for which we consider a much smaller parameter range as likely.</a:t>
            </a:r>
            <a:endParaRPr/>
          </a:p>
          <a:p>
            <a:pPr marL="457200" lvl="0" indent="-317500" algn="l" rtl="0">
              <a:spcBef>
                <a:spcPts val="0"/>
              </a:spcBef>
              <a:spcAft>
                <a:spcPts val="0"/>
              </a:spcAft>
              <a:buSzPts val="1400"/>
              <a:buChar char="●"/>
            </a:pPr>
            <a:r>
              <a:rPr lang="en"/>
              <a:t>Given these posteriors we can now ask statistically meaningful questions like what is the probability that the mean returns of the in-sample period is smaller than the out-of-sample period.</a:t>
            </a:r>
            <a:endParaRPr/>
          </a:p>
          <a:p>
            <a:pPr marL="457200" lvl="0" indent="-317500" algn="l" rtl="0">
              <a:spcBef>
                <a:spcPts val="0"/>
              </a:spcBef>
              <a:spcAft>
                <a:spcPts val="0"/>
              </a:spcAft>
              <a:buSzPts val="1400"/>
              <a:buChar char="●"/>
            </a:pPr>
            <a:r>
              <a:rPr lang="en"/>
              <a:t>3.34% which is very low so in this case we are fairly certain that the backtest is overfit on historical data.</a:t>
            </a:r>
            <a:endParaRPr/>
          </a:p>
        </p:txBody>
      </p:sp>
    </p:spTree>
    <p:extLst>
      <p:ext uri="{BB962C8B-B14F-4D97-AF65-F5344CB8AC3E}">
        <p14:creationId xmlns:p14="http://schemas.microsoft.com/office/powerpoint/2010/main" val="75811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a4ae0828_1_76:notes"/>
          <p:cNvSpPr>
            <a:spLocks noGrp="1" noRot="1" noChangeAspect="1"/>
          </p:cNvSpPr>
          <p:nvPr>
            <p:ph type="sldImg" idx="2"/>
          </p:nvPr>
        </p:nvSpPr>
        <p:spPr>
          <a:xfrm>
            <a:off x="685990" y="685800"/>
            <a:ext cx="5486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a4ae0828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With probabilistic programming we now have a tool to alert us to these problems much sooner so that this won’t happen again.</a:t>
            </a:r>
            <a:endParaRPr/>
          </a:p>
        </p:txBody>
      </p:sp>
    </p:spTree>
    <p:extLst>
      <p:ext uri="{BB962C8B-B14F-4D97-AF65-F5344CB8AC3E}">
        <p14:creationId xmlns:p14="http://schemas.microsoft.com/office/powerpoint/2010/main" val="734042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4DE8-A7F7-C444-83E7-CF5F4BF920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D2FBFCD8-5411-5641-9D43-A66247004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60AEA7F4-3588-9A44-857B-F5D6B36F6B1D}"/>
              </a:ext>
            </a:extLst>
          </p:cNvPr>
          <p:cNvSpPr>
            <a:spLocks noGrp="1"/>
          </p:cNvSpPr>
          <p:nvPr>
            <p:ph type="dt" sz="half" idx="10"/>
          </p:nvPr>
        </p:nvSpPr>
        <p:spPr/>
        <p:txBody>
          <a:body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2EE6B52E-E5C2-E04E-A37F-6AB0846EFE6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1FF19F5-E0F1-DF45-BFB1-2F6DE40F64CA}"/>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92672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596DE-C3E3-254A-9DBB-94235816DCB5}"/>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608BD632-7591-574B-A622-A9461C53BC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7685A69-34F9-7242-9BC1-67EA366239E6}"/>
              </a:ext>
            </a:extLst>
          </p:cNvPr>
          <p:cNvSpPr>
            <a:spLocks noGrp="1"/>
          </p:cNvSpPr>
          <p:nvPr>
            <p:ph type="dt" sz="half" idx="10"/>
          </p:nvPr>
        </p:nvSpPr>
        <p:spPr/>
        <p:txBody>
          <a:body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C8DD26E8-2E21-CE45-9E45-D9241D05A5E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E28B853-4C90-B347-8FA5-588A501174B0}"/>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80014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A474E3-1C7B-3D41-BE41-F2F2EE8DD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18B8742F-4F88-A740-8220-15A3CF9A21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59D2715-FE0E-F34C-B840-1733BDFB9065}"/>
              </a:ext>
            </a:extLst>
          </p:cNvPr>
          <p:cNvSpPr>
            <a:spLocks noGrp="1"/>
          </p:cNvSpPr>
          <p:nvPr>
            <p:ph type="dt" sz="half" idx="10"/>
          </p:nvPr>
        </p:nvSpPr>
        <p:spPr/>
        <p:txBody>
          <a:body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D81F34D3-FD9C-9A4A-9A5F-85BBF79EB23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E37D9D0-F8D6-BF4C-8D13-997D16E67968}"/>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993799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609600" y="274638"/>
            <a:ext cx="10972800" cy="1143360"/>
          </a:xfrm>
          <a:prstGeom prst="rect">
            <a:avLst/>
          </a:prstGeom>
        </p:spPr>
        <p:txBody>
          <a:bodyPr spcFirstLastPara="1" wrap="square" lIns="91425" tIns="91425" rIns="91425" bIns="91425" anchor="b" anchorCtr="0"/>
          <a:lstStyle>
            <a:lvl1pPr lvl="0" rtl="0">
              <a:spcBef>
                <a:spcPts val="0"/>
              </a:spcBef>
              <a:spcAft>
                <a:spcPts val="0"/>
              </a:spcAft>
              <a:buSzPts val="3600"/>
              <a:buFont typeface="Open Sans"/>
              <a:buNone/>
              <a:defRPr b="0">
                <a:solidFill>
                  <a:srgbClr val="DA0002"/>
                </a:solidFill>
                <a:latin typeface="Open Sans"/>
                <a:ea typeface="Open Sans"/>
                <a:cs typeface="Open Sans"/>
                <a:sym typeface="Open Sans"/>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18" name="Google Shape;18;p3"/>
          <p:cNvSpPr txBox="1">
            <a:spLocks noGrp="1"/>
          </p:cNvSpPr>
          <p:nvPr>
            <p:ph type="body" idx="1"/>
          </p:nvPr>
        </p:nvSpPr>
        <p:spPr>
          <a:xfrm>
            <a:off x="609600" y="1600200"/>
            <a:ext cx="10972800" cy="4967640"/>
          </a:xfrm>
          <a:prstGeom prst="rect">
            <a:avLst/>
          </a:prstGeom>
        </p:spPr>
        <p:txBody>
          <a:bodyPr spcFirstLastPara="1" wrap="square" lIns="91425" tIns="91425" rIns="91425" bIns="91425" anchor="t" anchorCtr="0"/>
          <a:lstStyle>
            <a:lvl1pPr marL="548640" lvl="0" indent="-502920" rtl="0">
              <a:spcBef>
                <a:spcPts val="720"/>
              </a:spcBef>
              <a:spcAft>
                <a:spcPts val="0"/>
              </a:spcAft>
              <a:buSzPts val="3000"/>
              <a:buFont typeface="Open Sans"/>
              <a:buChar char="⚫"/>
              <a:defRPr>
                <a:latin typeface="Open Sans"/>
                <a:ea typeface="Open Sans"/>
                <a:cs typeface="Open Sans"/>
                <a:sym typeface="Open Sans"/>
              </a:defRPr>
            </a:lvl1pPr>
            <a:lvl2pPr marL="1097280" lvl="1" indent="-457200" rtl="0">
              <a:spcBef>
                <a:spcPts val="0"/>
              </a:spcBef>
              <a:spcAft>
                <a:spcPts val="0"/>
              </a:spcAft>
              <a:buSzPts val="2400"/>
              <a:buFont typeface="Open Sans"/>
              <a:buChar char="⚪"/>
              <a:defRPr>
                <a:latin typeface="Open Sans"/>
                <a:ea typeface="Open Sans"/>
                <a:cs typeface="Open Sans"/>
                <a:sym typeface="Open Sans"/>
              </a:defRPr>
            </a:lvl2pPr>
            <a:lvl3pPr marL="1645920" lvl="2" indent="-457200" rtl="0">
              <a:spcBef>
                <a:spcPts val="0"/>
              </a:spcBef>
              <a:spcAft>
                <a:spcPts val="0"/>
              </a:spcAft>
              <a:buSzPts val="2400"/>
              <a:buFont typeface="Open Sans"/>
              <a:buChar char="■"/>
              <a:defRPr>
                <a:latin typeface="Open Sans"/>
                <a:ea typeface="Open Sans"/>
                <a:cs typeface="Open Sans"/>
                <a:sym typeface="Open Sans"/>
              </a:defRPr>
            </a:lvl3pPr>
            <a:lvl4pPr marL="2194560" lvl="3" indent="-411480" rtl="0">
              <a:spcBef>
                <a:spcPts val="0"/>
              </a:spcBef>
              <a:spcAft>
                <a:spcPts val="0"/>
              </a:spcAft>
              <a:buSzPts val="1800"/>
              <a:buFont typeface="Open Sans"/>
              <a:buChar char="●"/>
              <a:defRPr>
                <a:latin typeface="Open Sans"/>
                <a:ea typeface="Open Sans"/>
                <a:cs typeface="Open Sans"/>
                <a:sym typeface="Open Sans"/>
              </a:defRPr>
            </a:lvl4pPr>
            <a:lvl5pPr marL="2743200" lvl="4" indent="-411480" rtl="0">
              <a:spcBef>
                <a:spcPts val="0"/>
              </a:spcBef>
              <a:spcAft>
                <a:spcPts val="0"/>
              </a:spcAft>
              <a:buSzPts val="1800"/>
              <a:buFont typeface="Open Sans"/>
              <a:buChar char="○"/>
              <a:defRPr>
                <a:latin typeface="Open Sans"/>
                <a:ea typeface="Open Sans"/>
                <a:cs typeface="Open Sans"/>
                <a:sym typeface="Open Sans"/>
              </a:defRPr>
            </a:lvl5pPr>
            <a:lvl6pPr marL="3291840" lvl="5" indent="-411480" rtl="0">
              <a:spcBef>
                <a:spcPts val="0"/>
              </a:spcBef>
              <a:spcAft>
                <a:spcPts val="0"/>
              </a:spcAft>
              <a:buSzPts val="1800"/>
              <a:buFont typeface="Open Sans"/>
              <a:buChar char="■"/>
              <a:defRPr>
                <a:latin typeface="Open Sans"/>
                <a:ea typeface="Open Sans"/>
                <a:cs typeface="Open Sans"/>
                <a:sym typeface="Open Sans"/>
              </a:defRPr>
            </a:lvl6pPr>
            <a:lvl7pPr marL="3840480" lvl="6" indent="-411480" rtl="0">
              <a:spcBef>
                <a:spcPts val="0"/>
              </a:spcBef>
              <a:spcAft>
                <a:spcPts val="0"/>
              </a:spcAft>
              <a:buSzPts val="1800"/>
              <a:buFont typeface="Open Sans"/>
              <a:buChar char="●"/>
              <a:defRPr>
                <a:latin typeface="Open Sans"/>
                <a:ea typeface="Open Sans"/>
                <a:cs typeface="Open Sans"/>
                <a:sym typeface="Open Sans"/>
              </a:defRPr>
            </a:lvl7pPr>
            <a:lvl8pPr marL="4389120" lvl="7" indent="-411480" rtl="0">
              <a:spcBef>
                <a:spcPts val="0"/>
              </a:spcBef>
              <a:spcAft>
                <a:spcPts val="0"/>
              </a:spcAft>
              <a:buSzPts val="1800"/>
              <a:buFont typeface="Open Sans"/>
              <a:buChar char="○"/>
              <a:defRPr>
                <a:latin typeface="Open Sans"/>
                <a:ea typeface="Open Sans"/>
                <a:cs typeface="Open Sans"/>
                <a:sym typeface="Open Sans"/>
              </a:defRPr>
            </a:lvl8pPr>
            <a:lvl9pPr marL="4937760" lvl="8" indent="-411480" rtl="0">
              <a:spcBef>
                <a:spcPts val="0"/>
              </a:spcBef>
              <a:spcAft>
                <a:spcPts val="0"/>
              </a:spcAft>
              <a:buSzPts val="1800"/>
              <a:buFont typeface="Open Sans"/>
              <a:buChar char="■"/>
              <a:defRPr>
                <a:latin typeface="Open Sans"/>
                <a:ea typeface="Open Sans"/>
                <a:cs typeface="Open Sans"/>
                <a:sym typeface="Open Sans"/>
              </a:defRPr>
            </a:lvl9pPr>
          </a:lstStyle>
          <a:p>
            <a:endParaRPr/>
          </a:p>
        </p:txBody>
      </p:sp>
      <p:cxnSp>
        <p:nvCxnSpPr>
          <p:cNvPr id="19" name="Google Shape;19;p3"/>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20" name="Google Shape;20;p3"/>
          <p:cNvSpPr txBox="1">
            <a:spLocks noGrp="1"/>
          </p:cNvSpPr>
          <p:nvPr>
            <p:ph type="sldNum" idx="12"/>
          </p:nvPr>
        </p:nvSpPr>
        <p:spPr>
          <a:xfrm>
            <a:off x="11409055" y="6333134"/>
            <a:ext cx="731600" cy="52488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lang="en"/>
          </a:p>
        </p:txBody>
      </p:sp>
    </p:spTree>
    <p:extLst>
      <p:ext uri="{BB962C8B-B14F-4D97-AF65-F5344CB8AC3E}">
        <p14:creationId xmlns:p14="http://schemas.microsoft.com/office/powerpoint/2010/main" val="259120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9BF2-F2F7-1D4C-9227-95BE8D9976CE}"/>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C1BB2CC-BA7E-054E-A0CF-7803B9F97D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20DC6E6-108F-2148-951A-B373FAA309F6}"/>
              </a:ext>
            </a:extLst>
          </p:cNvPr>
          <p:cNvSpPr>
            <a:spLocks noGrp="1"/>
          </p:cNvSpPr>
          <p:nvPr>
            <p:ph type="dt" sz="half" idx="10"/>
          </p:nvPr>
        </p:nvSpPr>
        <p:spPr/>
        <p:txBody>
          <a:body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F86A8845-F15F-2D46-83BB-3EBF923A7F7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E65F720-832D-AF42-81B7-4E79E57453AE}"/>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911830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0502-F3E3-2642-8E78-00207E193F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0AB7F92-3B1F-F841-8DC4-55CE6CDA0C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F405A8C-D94F-B64B-92AC-F96BF05AF3BE}"/>
              </a:ext>
            </a:extLst>
          </p:cNvPr>
          <p:cNvSpPr>
            <a:spLocks noGrp="1"/>
          </p:cNvSpPr>
          <p:nvPr>
            <p:ph type="dt" sz="half" idx="10"/>
          </p:nvPr>
        </p:nvSpPr>
        <p:spPr/>
        <p:txBody>
          <a:body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4859E90C-88F9-D54D-B375-E5DCEFE75C7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653521C-B8CC-8447-B7EA-BCB99EE1D02E}"/>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55424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5A22-E50D-B842-B26B-64FBAA1DEFA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D890470-5C84-2941-9C20-977EDE9F55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8067F6A2-EEA2-8F48-8330-5DBBD500C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547D7900-3DF4-6E4A-9AAB-2A371B4BBA27}"/>
              </a:ext>
            </a:extLst>
          </p:cNvPr>
          <p:cNvSpPr>
            <a:spLocks noGrp="1"/>
          </p:cNvSpPr>
          <p:nvPr>
            <p:ph type="dt" sz="half" idx="10"/>
          </p:nvPr>
        </p:nvSpPr>
        <p:spPr/>
        <p:txBody>
          <a:bodyPr/>
          <a:lstStyle/>
          <a:p>
            <a:fld id="{F9D68D82-E99C-CF4D-BB9A-BCEBCC46E2D8}" type="datetimeFigureOut">
              <a:t>3/19/19</a:t>
            </a:fld>
            <a:endParaRPr lang="fr-FR"/>
          </a:p>
        </p:txBody>
      </p:sp>
      <p:sp>
        <p:nvSpPr>
          <p:cNvPr id="6" name="Footer Placeholder 5">
            <a:extLst>
              <a:ext uri="{FF2B5EF4-FFF2-40B4-BE49-F238E27FC236}">
                <a16:creationId xmlns:a16="http://schemas.microsoft.com/office/drawing/2014/main" id="{6D404A33-BC26-0D45-824D-966E6815E1D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B912CEFF-E868-7D4B-A24A-2329273D9DDD}"/>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8688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D834-68EB-2445-B1D2-94ED3AA558DA}"/>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CB5B209-6729-B544-9F9A-595802249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615463-E0F9-4341-8909-219968D43C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D55C7D18-7118-FB4E-97BC-1D5051E5C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E93D21-2B45-D240-A290-03701AB38B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11D78598-AAC8-4A43-BD64-B25A5055EA5F}"/>
              </a:ext>
            </a:extLst>
          </p:cNvPr>
          <p:cNvSpPr>
            <a:spLocks noGrp="1"/>
          </p:cNvSpPr>
          <p:nvPr>
            <p:ph type="dt" sz="half" idx="10"/>
          </p:nvPr>
        </p:nvSpPr>
        <p:spPr/>
        <p:txBody>
          <a:bodyPr/>
          <a:lstStyle/>
          <a:p>
            <a:fld id="{F9D68D82-E99C-CF4D-BB9A-BCEBCC46E2D8}" type="datetimeFigureOut">
              <a:t>3/19/19</a:t>
            </a:fld>
            <a:endParaRPr lang="fr-FR"/>
          </a:p>
        </p:txBody>
      </p:sp>
      <p:sp>
        <p:nvSpPr>
          <p:cNvPr id="8" name="Footer Placeholder 7">
            <a:extLst>
              <a:ext uri="{FF2B5EF4-FFF2-40B4-BE49-F238E27FC236}">
                <a16:creationId xmlns:a16="http://schemas.microsoft.com/office/drawing/2014/main" id="{E0222010-522A-274C-87F5-89A7D6FAE98D}"/>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2B7E2CE0-89E9-2B4F-B871-99BDDA37BC0B}"/>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379185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DF66C-BD32-8845-B9F4-7173D1F528F9}"/>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F89749C-ACA7-9241-98C6-12F7DCFF448C}"/>
              </a:ext>
            </a:extLst>
          </p:cNvPr>
          <p:cNvSpPr>
            <a:spLocks noGrp="1"/>
          </p:cNvSpPr>
          <p:nvPr>
            <p:ph type="dt" sz="half" idx="10"/>
          </p:nvPr>
        </p:nvSpPr>
        <p:spPr/>
        <p:txBody>
          <a:bodyPr/>
          <a:lstStyle/>
          <a:p>
            <a:fld id="{F9D68D82-E99C-CF4D-BB9A-BCEBCC46E2D8}" type="datetimeFigureOut">
              <a:t>3/19/19</a:t>
            </a:fld>
            <a:endParaRPr lang="fr-FR"/>
          </a:p>
        </p:txBody>
      </p:sp>
      <p:sp>
        <p:nvSpPr>
          <p:cNvPr id="4" name="Footer Placeholder 3">
            <a:extLst>
              <a:ext uri="{FF2B5EF4-FFF2-40B4-BE49-F238E27FC236}">
                <a16:creationId xmlns:a16="http://schemas.microsoft.com/office/drawing/2014/main" id="{5F753264-D8EA-7843-914A-9602550587AB}"/>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E90D134C-37A0-E54A-A641-7AE170794E75}"/>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893092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B09F3-E985-A146-A8C4-DAB3D0893855}"/>
              </a:ext>
            </a:extLst>
          </p:cNvPr>
          <p:cNvSpPr>
            <a:spLocks noGrp="1"/>
          </p:cNvSpPr>
          <p:nvPr>
            <p:ph type="dt" sz="half" idx="10"/>
          </p:nvPr>
        </p:nvSpPr>
        <p:spPr/>
        <p:txBody>
          <a:bodyPr/>
          <a:lstStyle/>
          <a:p>
            <a:fld id="{F9D68D82-E99C-CF4D-BB9A-BCEBCC46E2D8}" type="datetimeFigureOut">
              <a:t>3/19/19</a:t>
            </a:fld>
            <a:endParaRPr lang="fr-FR"/>
          </a:p>
        </p:txBody>
      </p:sp>
      <p:sp>
        <p:nvSpPr>
          <p:cNvPr id="3" name="Footer Placeholder 2">
            <a:extLst>
              <a:ext uri="{FF2B5EF4-FFF2-40B4-BE49-F238E27FC236}">
                <a16:creationId xmlns:a16="http://schemas.microsoft.com/office/drawing/2014/main" id="{98E8FFFA-6DED-E549-888D-D0881F85AA6F}"/>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2C908B9-65D0-AD4E-9549-7EAEA8824BD5}"/>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220065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258F2-A9AC-B44F-AD0C-3EA2D58550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B4D8F8F9-3B4E-694E-AAD2-D513B60325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73F77BD-6296-2F48-A587-E2096B9E8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F26C42-5E7C-9445-AF41-8B0F10A60E4E}"/>
              </a:ext>
            </a:extLst>
          </p:cNvPr>
          <p:cNvSpPr>
            <a:spLocks noGrp="1"/>
          </p:cNvSpPr>
          <p:nvPr>
            <p:ph type="dt" sz="half" idx="10"/>
          </p:nvPr>
        </p:nvSpPr>
        <p:spPr/>
        <p:txBody>
          <a:bodyPr/>
          <a:lstStyle/>
          <a:p>
            <a:fld id="{F9D68D82-E99C-CF4D-BB9A-BCEBCC46E2D8}" type="datetimeFigureOut">
              <a:t>3/19/19</a:t>
            </a:fld>
            <a:endParaRPr lang="fr-FR"/>
          </a:p>
        </p:txBody>
      </p:sp>
      <p:sp>
        <p:nvSpPr>
          <p:cNvPr id="6" name="Footer Placeholder 5">
            <a:extLst>
              <a:ext uri="{FF2B5EF4-FFF2-40B4-BE49-F238E27FC236}">
                <a16:creationId xmlns:a16="http://schemas.microsoft.com/office/drawing/2014/main" id="{1FE1AA4E-3E7B-1C49-888D-15D8518ADD0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E277E69E-AFFF-2444-BABB-0D17F6CD7FCC}"/>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4107020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2133-AEAD-1847-AEF9-48651A9C0A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144B1F16-8BA2-F441-9940-526CB05662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58851FCE-5B18-0A47-9A83-5A21046F9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05DE7A-0F2B-CB41-958D-6EE184DAABFE}"/>
              </a:ext>
            </a:extLst>
          </p:cNvPr>
          <p:cNvSpPr>
            <a:spLocks noGrp="1"/>
          </p:cNvSpPr>
          <p:nvPr>
            <p:ph type="dt" sz="half" idx="10"/>
          </p:nvPr>
        </p:nvSpPr>
        <p:spPr/>
        <p:txBody>
          <a:bodyPr/>
          <a:lstStyle/>
          <a:p>
            <a:fld id="{F9D68D82-E99C-CF4D-BB9A-BCEBCC46E2D8}" type="datetimeFigureOut">
              <a:t>3/19/19</a:t>
            </a:fld>
            <a:endParaRPr lang="fr-FR"/>
          </a:p>
        </p:txBody>
      </p:sp>
      <p:sp>
        <p:nvSpPr>
          <p:cNvPr id="6" name="Footer Placeholder 5">
            <a:extLst>
              <a:ext uri="{FF2B5EF4-FFF2-40B4-BE49-F238E27FC236}">
                <a16:creationId xmlns:a16="http://schemas.microsoft.com/office/drawing/2014/main" id="{02EF3890-5BEC-1948-BD01-05F5307B3D83}"/>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DDE6E14F-2B76-CD49-9D38-34BC9957B820}"/>
              </a:ext>
            </a:extLst>
          </p:cNvPr>
          <p:cNvSpPr>
            <a:spLocks noGrp="1"/>
          </p:cNvSpPr>
          <p:nvPr>
            <p:ph type="sldNum" sz="quarter" idx="12"/>
          </p:nvPr>
        </p:nvSpPr>
        <p:spPr/>
        <p:txBody>
          <a:bodyPr/>
          <a:lstStyle/>
          <a:p>
            <a:fld id="{11EFE643-FD96-2A46-B80B-CCEE8905DE07}" type="slidenum">
              <a:t>‹#›</a:t>
            </a:fld>
            <a:endParaRPr lang="fr-FR"/>
          </a:p>
        </p:txBody>
      </p:sp>
    </p:spTree>
    <p:extLst>
      <p:ext uri="{BB962C8B-B14F-4D97-AF65-F5344CB8AC3E}">
        <p14:creationId xmlns:p14="http://schemas.microsoft.com/office/powerpoint/2010/main" val="4103763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25841C-C17A-C149-8F7F-6F3584BAC8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C4DFAE8-F267-E447-A785-26D0EFF374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58A0246-FFBF-D945-B31A-76DDFFAB41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68D82-E99C-CF4D-BB9A-BCEBCC46E2D8}" type="datetimeFigureOut">
              <a:t>3/19/19</a:t>
            </a:fld>
            <a:endParaRPr lang="fr-FR"/>
          </a:p>
        </p:txBody>
      </p:sp>
      <p:sp>
        <p:nvSpPr>
          <p:cNvPr id="5" name="Footer Placeholder 4">
            <a:extLst>
              <a:ext uri="{FF2B5EF4-FFF2-40B4-BE49-F238E27FC236}">
                <a16:creationId xmlns:a16="http://schemas.microsoft.com/office/drawing/2014/main" id="{46BC2393-F995-C741-AD44-FC7B26CCE1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DEA0C0EA-6B95-604F-8BCE-7E2202AB18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FE643-FD96-2A46-B80B-CCEE8905DE07}" type="slidenum">
              <a:t>‹#›</a:t>
            </a:fld>
            <a:endParaRPr lang="fr-FR"/>
          </a:p>
        </p:txBody>
      </p:sp>
    </p:spTree>
    <p:extLst>
      <p:ext uri="{BB962C8B-B14F-4D97-AF65-F5344CB8AC3E}">
        <p14:creationId xmlns:p14="http://schemas.microsoft.com/office/powerpoint/2010/main" val="103054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people.duke.edu/~ccc14/sta-663-bootstrap/MCMC.html#bayesian-data-analysis"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QNxSjDHJbFL7vFwQHHheeGmBHEJAo39j28xdObFY6Eo/edit" TargetMode="External"/><Relationship Id="rId2" Type="http://schemas.openxmlformats.org/officeDocument/2006/relationships/hyperlink" Target="https://www.youtube.com/watch?v=LlzVlqVzeD8"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log.applied.ai/bayesian-inference-with-pymc3-part-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deeplearning.net/software/theano/"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cs.pymc.io/history.html#histor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pyro.ai/" TargetMode="External"/><Relationship Id="rId2" Type="http://schemas.openxmlformats.org/officeDocument/2006/relationships/hyperlink" Target="https://twitter.com/fonnesbeck"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hyperlink" Target="https://dotnet.github.io/infer/" TargetMode="External"/><Relationship Id="rId3" Type="http://schemas.openxmlformats.org/officeDocument/2006/relationships/hyperlink" Target="http://docs.pymc.io/" TargetMode="External"/><Relationship Id="rId7" Type="http://schemas.openxmlformats.org/officeDocument/2006/relationships/hyperlink" Target="https://greta-stats.org/" TargetMode="External"/><Relationship Id="rId2" Type="http://schemas.openxmlformats.org/officeDocument/2006/relationships/hyperlink" Target="http://mc-stan.org/" TargetMode="External"/><Relationship Id="rId1" Type="http://schemas.openxmlformats.org/officeDocument/2006/relationships/slideLayout" Target="../slideLayouts/slideLayout4.xml"/><Relationship Id="rId6" Type="http://schemas.openxmlformats.org/officeDocument/2006/relationships/hyperlink" Target="http://edwardlib.org/" TargetMode="External"/><Relationship Id="rId5" Type="http://schemas.openxmlformats.org/officeDocument/2006/relationships/hyperlink" Target="https://www.tensorflow.org/probability/" TargetMode="External"/><Relationship Id="rId10" Type="http://schemas.openxmlformats.org/officeDocument/2006/relationships/hyperlink" Target="http://mcmc-jags.sourceforge.net/" TargetMode="External"/><Relationship Id="rId4" Type="http://schemas.openxmlformats.org/officeDocument/2006/relationships/hyperlink" Target="http://pyro.ai/" TargetMode="External"/><Relationship Id="rId9" Type="http://schemas.openxmlformats.org/officeDocument/2006/relationships/hyperlink" Target="https://www.mrc-bsu.cam.ac.uk/software/bug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s://pymc3.readthedocs.io/en/stable/notebooks/posterior_predictive.ht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hyperlink" Target="https://rstudio-pubs-static.s3.amazonaws.com/123385_7a2370d74be24f3caeaca9bc991a3026.html"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johndcook.com/blog/conjugate_prior_diagram/"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alfan-farizki.blogspot.com/2015/07/pymc-tutorial-bayesian-parameter.html"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s://www.quantstart.com/articles/Bayesian-Inference-of-a-Binomial-Proportion-The-Analytical-Approach"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s://www.quantstart.com/articles/Markov-Chain-Monte-Carlo-for-Bayesian-Inference-The-Metropolis-Algorithm"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greta-stats.org/" TargetMode="External"/><Relationship Id="rId13" Type="http://schemas.openxmlformats.org/officeDocument/2006/relationships/image" Target="../media/image5.png"/><Relationship Id="rId3" Type="http://schemas.openxmlformats.org/officeDocument/2006/relationships/hyperlink" Target="http://mc-stan.org/" TargetMode="External"/><Relationship Id="rId7" Type="http://schemas.openxmlformats.org/officeDocument/2006/relationships/hyperlink" Target="http://edwardlib.org/" TargetMode="Externa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www.tensorflow.org/probability/" TargetMode="External"/><Relationship Id="rId11" Type="http://schemas.openxmlformats.org/officeDocument/2006/relationships/hyperlink" Target="http://mcmc-jags.sourceforge.net/" TargetMode="External"/><Relationship Id="rId5" Type="http://schemas.openxmlformats.org/officeDocument/2006/relationships/hyperlink" Target="http://pyro.ai/" TargetMode="External"/><Relationship Id="rId15" Type="http://schemas.openxmlformats.org/officeDocument/2006/relationships/image" Target="../media/image7.png"/><Relationship Id="rId10" Type="http://schemas.openxmlformats.org/officeDocument/2006/relationships/hyperlink" Target="https://www.mrc-bsu.cam.ac.uk/software/bugs/" TargetMode="External"/><Relationship Id="rId4" Type="http://schemas.openxmlformats.org/officeDocument/2006/relationships/hyperlink" Target="http://docs.pymc.io/" TargetMode="External"/><Relationship Id="rId9" Type="http://schemas.openxmlformats.org/officeDocument/2006/relationships/hyperlink" Target="https://dotnet.github.io/infer/" TargetMode="External"/><Relationship Id="rId1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E646-E46B-4A43-AC23-FD9CAA884740}"/>
              </a:ext>
            </a:extLst>
          </p:cNvPr>
          <p:cNvSpPr>
            <a:spLocks noGrp="1"/>
          </p:cNvSpPr>
          <p:nvPr>
            <p:ph type="ctrTitle"/>
          </p:nvPr>
        </p:nvSpPr>
        <p:spPr/>
        <p:txBody>
          <a:bodyPr/>
          <a:lstStyle/>
          <a:p>
            <a:r>
              <a:rPr lang="fr-FR"/>
              <a:t>Probabilistic programming</a:t>
            </a:r>
            <a:br>
              <a:rPr lang="fr-FR"/>
            </a:br>
            <a:r>
              <a:rPr lang="fr-FR"/>
              <a:t>Day 1</a:t>
            </a:r>
          </a:p>
        </p:txBody>
      </p:sp>
      <p:sp>
        <p:nvSpPr>
          <p:cNvPr id="3" name="Subtitle 2">
            <a:extLst>
              <a:ext uri="{FF2B5EF4-FFF2-40B4-BE49-F238E27FC236}">
                <a16:creationId xmlns:a16="http://schemas.microsoft.com/office/drawing/2014/main" id="{FF372875-FDA2-AA4D-B159-9DF8CFF164CD}"/>
              </a:ext>
            </a:extLst>
          </p:cNvPr>
          <p:cNvSpPr>
            <a:spLocks noGrp="1"/>
          </p:cNvSpPr>
          <p:nvPr>
            <p:ph type="subTitle" idx="1"/>
          </p:nvPr>
        </p:nvSpPr>
        <p:spPr/>
        <p:txBody>
          <a:bodyPr/>
          <a:lstStyle/>
          <a:p>
            <a:r>
              <a:rPr lang="fr-FR"/>
              <a:t>ML vs Frequentist - Bayes Rules - PyMC3 – Distributions – Conjugate Prior – Coin Flip – Dice Rolls - Polls</a:t>
            </a:r>
          </a:p>
          <a:p>
            <a:endParaRPr lang="fr-FR"/>
          </a:p>
        </p:txBody>
      </p:sp>
    </p:spTree>
    <p:extLst>
      <p:ext uri="{BB962C8B-B14F-4D97-AF65-F5344CB8AC3E}">
        <p14:creationId xmlns:p14="http://schemas.microsoft.com/office/powerpoint/2010/main" val="292984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C604-19CE-9744-A950-9B97FF2F757A}"/>
              </a:ext>
            </a:extLst>
          </p:cNvPr>
          <p:cNvSpPr>
            <a:spLocks noGrp="1"/>
          </p:cNvSpPr>
          <p:nvPr>
            <p:ph type="title"/>
          </p:nvPr>
        </p:nvSpPr>
        <p:spPr/>
        <p:txBody>
          <a:bodyPr/>
          <a:lstStyle/>
          <a:p>
            <a:r>
              <a:rPr lang="fr-FR"/>
              <a:t>Bayes formula</a:t>
            </a:r>
          </a:p>
        </p:txBody>
      </p:sp>
      <p:pic>
        <p:nvPicPr>
          <p:cNvPr id="5" name="Content Placeholder 4">
            <a:extLst>
              <a:ext uri="{FF2B5EF4-FFF2-40B4-BE49-F238E27FC236}">
                <a16:creationId xmlns:a16="http://schemas.microsoft.com/office/drawing/2014/main" id="{5D5AC432-F3E4-7342-8616-53A6C51B1D17}"/>
              </a:ext>
            </a:extLst>
          </p:cNvPr>
          <p:cNvPicPr>
            <a:picLocks noGrp="1" noChangeAspect="1"/>
          </p:cNvPicPr>
          <p:nvPr>
            <p:ph idx="1"/>
          </p:nvPr>
        </p:nvPicPr>
        <p:blipFill>
          <a:blip r:embed="rId2"/>
          <a:stretch>
            <a:fillRect/>
          </a:stretch>
        </p:blipFill>
        <p:spPr>
          <a:xfrm>
            <a:off x="2618459" y="2743200"/>
            <a:ext cx="6708421" cy="1655604"/>
          </a:xfrm>
        </p:spPr>
      </p:pic>
      <p:sp>
        <p:nvSpPr>
          <p:cNvPr id="6" name="Rectangle 5">
            <a:extLst>
              <a:ext uri="{FF2B5EF4-FFF2-40B4-BE49-F238E27FC236}">
                <a16:creationId xmlns:a16="http://schemas.microsoft.com/office/drawing/2014/main" id="{D818E692-E199-EC4B-BB13-3FC1402433B3}"/>
              </a:ext>
            </a:extLst>
          </p:cNvPr>
          <p:cNvSpPr/>
          <p:nvPr/>
        </p:nvSpPr>
        <p:spPr>
          <a:xfrm>
            <a:off x="2618459" y="5451316"/>
            <a:ext cx="6096000" cy="923330"/>
          </a:xfrm>
          <a:prstGeom prst="rect">
            <a:avLst/>
          </a:prstGeom>
        </p:spPr>
        <p:txBody>
          <a:bodyPr>
            <a:spAutoFit/>
          </a:bodyPr>
          <a:lstStyle/>
          <a:p>
            <a:r>
              <a:rPr lang="fr-FR"/>
              <a:t>The posterior distribution provides the most complete information that is mathematically possible about the parameter values given the data.</a:t>
            </a:r>
          </a:p>
        </p:txBody>
      </p:sp>
      <p:sp>
        <p:nvSpPr>
          <p:cNvPr id="3" name="TextBox 2">
            <a:extLst>
              <a:ext uri="{FF2B5EF4-FFF2-40B4-BE49-F238E27FC236}">
                <a16:creationId xmlns:a16="http://schemas.microsoft.com/office/drawing/2014/main" id="{8F4D60C5-3BCA-F84A-AD8E-2C5BA7F5DA14}"/>
              </a:ext>
            </a:extLst>
          </p:cNvPr>
          <p:cNvSpPr txBox="1"/>
          <p:nvPr/>
        </p:nvSpPr>
        <p:spPr>
          <a:xfrm>
            <a:off x="2907587" y="4623371"/>
            <a:ext cx="1256819" cy="369332"/>
          </a:xfrm>
          <a:prstGeom prst="rect">
            <a:avLst/>
          </a:prstGeom>
          <a:noFill/>
        </p:spPr>
        <p:txBody>
          <a:bodyPr wrap="none" rtlCol="0">
            <a:spAutoFit/>
          </a:bodyPr>
          <a:lstStyle/>
          <a:p>
            <a:r>
              <a:rPr lang="fr-FR"/>
              <a:t>a posteriori</a:t>
            </a:r>
          </a:p>
        </p:txBody>
      </p:sp>
      <p:sp>
        <p:nvSpPr>
          <p:cNvPr id="4" name="TextBox 3">
            <a:extLst>
              <a:ext uri="{FF2B5EF4-FFF2-40B4-BE49-F238E27FC236}">
                <a16:creationId xmlns:a16="http://schemas.microsoft.com/office/drawing/2014/main" id="{79080E70-E186-DA47-BB43-3B8C86C6D608}"/>
              </a:ext>
            </a:extLst>
          </p:cNvPr>
          <p:cNvSpPr txBox="1"/>
          <p:nvPr/>
        </p:nvSpPr>
        <p:spPr>
          <a:xfrm>
            <a:off x="5147353" y="4715838"/>
            <a:ext cx="1537665" cy="369332"/>
          </a:xfrm>
          <a:prstGeom prst="rect">
            <a:avLst/>
          </a:prstGeom>
          <a:noFill/>
        </p:spPr>
        <p:txBody>
          <a:bodyPr wrap="none" rtlCol="0">
            <a:spAutoFit/>
          </a:bodyPr>
          <a:lstStyle/>
          <a:p>
            <a:r>
              <a:rPr lang="fr-FR"/>
              <a:t>vraisemblance</a:t>
            </a:r>
          </a:p>
        </p:txBody>
      </p:sp>
      <p:sp>
        <p:nvSpPr>
          <p:cNvPr id="7" name="TextBox 6">
            <a:extLst>
              <a:ext uri="{FF2B5EF4-FFF2-40B4-BE49-F238E27FC236}">
                <a16:creationId xmlns:a16="http://schemas.microsoft.com/office/drawing/2014/main" id="{CBCB2794-8969-864B-B649-EFA104DC2805}"/>
              </a:ext>
            </a:extLst>
          </p:cNvPr>
          <p:cNvSpPr txBox="1"/>
          <p:nvPr/>
        </p:nvSpPr>
        <p:spPr>
          <a:xfrm>
            <a:off x="7140539" y="4777483"/>
            <a:ext cx="857927" cy="369332"/>
          </a:xfrm>
          <a:prstGeom prst="rect">
            <a:avLst/>
          </a:prstGeom>
          <a:noFill/>
        </p:spPr>
        <p:txBody>
          <a:bodyPr wrap="none" rtlCol="0">
            <a:spAutoFit/>
          </a:bodyPr>
          <a:lstStyle/>
          <a:p>
            <a:r>
              <a:rPr lang="fr-FR"/>
              <a:t>a priori</a:t>
            </a:r>
          </a:p>
        </p:txBody>
      </p:sp>
      <p:sp>
        <p:nvSpPr>
          <p:cNvPr id="8" name="Rectangle 7">
            <a:extLst>
              <a:ext uri="{FF2B5EF4-FFF2-40B4-BE49-F238E27FC236}">
                <a16:creationId xmlns:a16="http://schemas.microsoft.com/office/drawing/2014/main" id="{C61EF81B-0CFF-5147-9AA9-779939A28B80}"/>
              </a:ext>
            </a:extLst>
          </p:cNvPr>
          <p:cNvSpPr/>
          <p:nvPr/>
        </p:nvSpPr>
        <p:spPr>
          <a:xfrm>
            <a:off x="5972669" y="904265"/>
            <a:ext cx="6096000" cy="646331"/>
          </a:xfrm>
          <a:prstGeom prst="rect">
            <a:avLst/>
          </a:prstGeom>
        </p:spPr>
        <p:txBody>
          <a:bodyPr>
            <a:spAutoFit/>
          </a:bodyPr>
          <a:lstStyle/>
          <a:p>
            <a:r>
              <a:rPr lang="fr-FR">
                <a:hlinkClick r:id="rId3"/>
              </a:rPr>
              <a:t>http://people.duke.edu/~ccc14/sta-663-bootstrap/MCMC.html#bayesian-data-analysis</a:t>
            </a:r>
            <a:endParaRPr lang="fr-FR"/>
          </a:p>
        </p:txBody>
      </p:sp>
    </p:spTree>
    <p:extLst>
      <p:ext uri="{BB962C8B-B14F-4D97-AF65-F5344CB8AC3E}">
        <p14:creationId xmlns:p14="http://schemas.microsoft.com/office/powerpoint/2010/main" val="2677319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FF9D-CE21-D742-9512-ACD15D2675A4}"/>
              </a:ext>
            </a:extLst>
          </p:cNvPr>
          <p:cNvSpPr>
            <a:spLocks noGrp="1"/>
          </p:cNvSpPr>
          <p:nvPr>
            <p:ph type="title"/>
          </p:nvPr>
        </p:nvSpPr>
        <p:spPr/>
        <p:txBody>
          <a:bodyPr/>
          <a:lstStyle/>
          <a:p>
            <a:r>
              <a:rPr lang="fr-FR"/>
              <a:t>Bayes formula</a:t>
            </a:r>
          </a:p>
        </p:txBody>
      </p:sp>
      <p:sp>
        <p:nvSpPr>
          <p:cNvPr id="4" name="Rectangle 3">
            <a:extLst>
              <a:ext uri="{FF2B5EF4-FFF2-40B4-BE49-F238E27FC236}">
                <a16:creationId xmlns:a16="http://schemas.microsoft.com/office/drawing/2014/main" id="{C68E0D14-FB16-5040-8AE0-28F7CE68805E}"/>
              </a:ext>
            </a:extLst>
          </p:cNvPr>
          <p:cNvSpPr/>
          <p:nvPr/>
        </p:nvSpPr>
        <p:spPr>
          <a:xfrm>
            <a:off x="1219200" y="-77012"/>
            <a:ext cx="6096000" cy="923330"/>
          </a:xfrm>
          <a:prstGeom prst="rect">
            <a:avLst/>
          </a:prstGeom>
        </p:spPr>
        <p:txBody>
          <a:bodyPr>
            <a:spAutoFit/>
          </a:bodyPr>
          <a:lstStyle/>
          <a:p>
            <a:endParaRPr lang="en-US" b="0" i="1">
              <a:solidFill>
                <a:srgbClr val="212529"/>
              </a:solidFill>
              <a:effectLst/>
              <a:latin typeface="-apple-system"/>
            </a:endParaRPr>
          </a:p>
          <a:p>
            <a:pPr>
              <a:buFont typeface="Arial" panose="020B0604020202020204" pitchFamily="34" charset="0"/>
              <a:buChar char="•"/>
            </a:pPr>
            <a:r>
              <a:rPr lang="en-US" b="0" i="0">
                <a:solidFill>
                  <a:srgbClr val="212529"/>
                </a:solidFill>
                <a:effectLst/>
                <a:latin typeface="-apple-system"/>
                <a:hlinkClick r:id="rId2"/>
              </a:rPr>
              <a:t>https://www.quantstart.com/articles/Bayesian-Inference-of-a-Binomial-Proportion-The-Analytical-Approach</a:t>
            </a:r>
            <a:r>
              <a:rPr lang="en-US" b="0" i="0">
                <a:solidFill>
                  <a:srgbClr val="212529"/>
                </a:solidFill>
                <a:effectLst/>
                <a:latin typeface="-apple-system"/>
              </a:rPr>
              <a:t> </a:t>
            </a:r>
          </a:p>
        </p:txBody>
      </p:sp>
      <p:graphicFrame>
        <p:nvGraphicFramePr>
          <p:cNvPr id="6" name="Table 5">
            <a:extLst>
              <a:ext uri="{FF2B5EF4-FFF2-40B4-BE49-F238E27FC236}">
                <a16:creationId xmlns:a16="http://schemas.microsoft.com/office/drawing/2014/main" id="{89B7070D-CF0F-F74D-986B-337365A7F754}"/>
              </a:ext>
            </a:extLst>
          </p:cNvPr>
          <p:cNvGraphicFramePr>
            <a:graphicFrameLocks noGrp="1"/>
          </p:cNvGraphicFramePr>
          <p:nvPr>
            <p:extLst>
              <p:ext uri="{D42A27DB-BD31-4B8C-83A1-F6EECF244321}">
                <p14:modId xmlns:p14="http://schemas.microsoft.com/office/powerpoint/2010/main" val="1080311383"/>
              </p:ext>
            </p:extLst>
          </p:nvPr>
        </p:nvGraphicFramePr>
        <p:xfrm>
          <a:off x="50800" y="2890520"/>
          <a:ext cx="12090399" cy="4058920"/>
        </p:xfrm>
        <a:graphic>
          <a:graphicData uri="http://schemas.openxmlformats.org/drawingml/2006/table">
            <a:tbl>
              <a:tblPr firstRow="1" bandRow="1">
                <a:tableStyleId>{5C22544A-7EE6-4342-B048-85BDC9FD1C3A}</a:tableStyleId>
              </a:tblPr>
              <a:tblGrid>
                <a:gridCol w="2956559">
                  <a:extLst>
                    <a:ext uri="{9D8B030D-6E8A-4147-A177-3AD203B41FA5}">
                      <a16:colId xmlns:a16="http://schemas.microsoft.com/office/drawing/2014/main" val="3889080495"/>
                    </a:ext>
                  </a:extLst>
                </a:gridCol>
                <a:gridCol w="5103707">
                  <a:extLst>
                    <a:ext uri="{9D8B030D-6E8A-4147-A177-3AD203B41FA5}">
                      <a16:colId xmlns:a16="http://schemas.microsoft.com/office/drawing/2014/main" val="3416854438"/>
                    </a:ext>
                  </a:extLst>
                </a:gridCol>
                <a:gridCol w="4030133">
                  <a:extLst>
                    <a:ext uri="{9D8B030D-6E8A-4147-A177-3AD203B41FA5}">
                      <a16:colId xmlns:a16="http://schemas.microsoft.com/office/drawing/2014/main" val="589135642"/>
                    </a:ext>
                  </a:extLst>
                </a:gridCol>
              </a:tblGrid>
              <a:tr h="370840">
                <a:tc>
                  <a:txBody>
                    <a:bodyPr/>
                    <a:lstStyle/>
                    <a:p>
                      <a:endParaRPr lang="fr-FR"/>
                    </a:p>
                  </a:txBody>
                  <a:tcPr/>
                </a:tc>
                <a:tc>
                  <a:txBody>
                    <a:bodyPr/>
                    <a:lstStyle/>
                    <a:p>
                      <a:endParaRPr lang="fr-FR"/>
                    </a:p>
                  </a:txBody>
                  <a:tcPr/>
                </a:tc>
                <a:tc>
                  <a:txBody>
                    <a:bodyPr/>
                    <a:lstStyle/>
                    <a:p>
                      <a:r>
                        <a:rPr lang="fr-FR" sz="1600"/>
                        <a:t>Coin Flip</a:t>
                      </a:r>
                    </a:p>
                  </a:txBody>
                  <a:tcPr/>
                </a:tc>
                <a:extLst>
                  <a:ext uri="{0D108BD9-81ED-4DB2-BD59-A6C34878D82A}">
                    <a16:rowId xmlns:a16="http://schemas.microsoft.com/office/drawing/2014/main" val="22649342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prior</a:t>
                      </a:r>
                      <a:r>
                        <a:rPr lang="en-US" b="0" i="0">
                          <a:solidFill>
                            <a:srgbClr val="212529"/>
                          </a:solidFill>
                          <a:effectLst/>
                          <a:latin typeface="-apple-system"/>
                        </a:rPr>
                        <a:t>. </a:t>
                      </a:r>
                    </a:p>
                    <a:p>
                      <a:r>
                        <a:rPr lang="en-US" sz="1800" b="0" i="1" kern="1200">
                          <a:solidFill>
                            <a:schemeClr val="dk1"/>
                          </a:solidFill>
                          <a:effectLst/>
                          <a:latin typeface="+mn-lt"/>
                          <a:ea typeface="+mn-ea"/>
                          <a:cs typeface="+mn-cs"/>
                        </a:rPr>
                        <a:t>probabilité a priori de </a:t>
                      </a:r>
                      <a:r>
                        <a:rPr lang="en-US" sz="1800" b="0" i="0" kern="1200">
                          <a:solidFill>
                            <a:schemeClr val="dk1"/>
                          </a:solidFill>
                          <a:effectLst/>
                          <a:latin typeface="+mn-lt"/>
                          <a:ea typeface="+mn-ea"/>
                          <a:cs typeface="+mn-cs"/>
                        </a:rPr>
                        <a:t> </a:t>
                      </a:r>
                      <a:r>
                        <a:rPr lang="en-US" b="0" i="0" u="none" strike="noStrike">
                          <a:solidFill>
                            <a:srgbClr val="212529"/>
                          </a:solidFill>
                          <a:effectLst/>
                          <a:latin typeface="STIXGeneral-Italic" pitchFamily="2" charset="2"/>
                        </a:rPr>
                        <a:t>θ</a:t>
                      </a:r>
                      <a:endParaRPr lang="en-US" sz="1800" b="0" i="0" kern="1200">
                        <a:solidFill>
                          <a:schemeClr val="dk1"/>
                        </a:solidFill>
                        <a:effectLst/>
                        <a:latin typeface="+mn-lt"/>
                        <a:ea typeface="+mn-ea"/>
                        <a:cs typeface="+mn-cs"/>
                      </a:endParaRPr>
                    </a:p>
                    <a:p>
                      <a:r>
                        <a:rPr lang="en-US" sz="1800" b="0" i="1" kern="1200">
                          <a:solidFill>
                            <a:schemeClr val="dk1"/>
                          </a:solidFill>
                          <a:effectLst/>
                          <a:latin typeface="+mn-lt"/>
                          <a:ea typeface="+mn-ea"/>
                          <a:cs typeface="+mn-cs"/>
                        </a:rPr>
                        <a:t>(probabilité marginale)</a:t>
                      </a:r>
                      <a:endParaRPr lang="fr-FR"/>
                    </a:p>
                  </a:txBody>
                  <a:tcPr/>
                </a:tc>
                <a:tc>
                  <a:txBody>
                    <a:bodyPr/>
                    <a:lstStyle/>
                    <a:p>
                      <a:r>
                        <a:rPr lang="en-US" b="0" i="0">
                          <a:solidFill>
                            <a:srgbClr val="212529"/>
                          </a:solidFill>
                          <a:effectLst/>
                          <a:latin typeface="-apple-system"/>
                        </a:rPr>
                        <a:t>This is the strength in our belief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without considering the evidence </a:t>
                      </a:r>
                      <a:r>
                        <a:rPr lang="en-US" b="0" i="0" u="none" strike="noStrike">
                          <a:solidFill>
                            <a:srgbClr val="212529"/>
                          </a:solidFill>
                          <a:effectLst/>
                          <a:latin typeface="STIXGeneral-Italic" pitchFamily="2" charset="2"/>
                        </a:rPr>
                        <a:t>D</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a:solidFill>
                            <a:srgbClr val="212529"/>
                          </a:solidFill>
                          <a:effectLst/>
                          <a:latin typeface="-apple-system"/>
                        </a:rPr>
                        <a:t>Our prior view on the probability of how fair the coin is.</a:t>
                      </a:r>
                      <a:endParaRPr lang="en-US" sz="1600" b="0" i="0">
                        <a:solidFill>
                          <a:srgbClr val="212529"/>
                        </a:solidFill>
                        <a:effectLst/>
                        <a:latin typeface="-apple-system"/>
                      </a:endParaRPr>
                    </a:p>
                    <a:p>
                      <a:endParaRPr lang="fr-FR" sz="1600"/>
                    </a:p>
                  </a:txBody>
                  <a:tcPr/>
                </a:tc>
                <a:extLst>
                  <a:ext uri="{0D108BD9-81ED-4DB2-BD59-A6C34878D82A}">
                    <a16:rowId xmlns:a16="http://schemas.microsoft.com/office/drawing/2014/main" val="4143496044"/>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posterior</a:t>
                      </a:r>
                      <a:r>
                        <a:rPr lang="en-US" b="0" i="0">
                          <a:solidFill>
                            <a:srgbClr val="212529"/>
                          </a:solidFill>
                          <a:effectLst/>
                          <a:latin typeface="-apple-system"/>
                        </a:rPr>
                        <a:t>.</a:t>
                      </a:r>
                    </a:p>
                    <a:p>
                      <a:r>
                        <a:rPr lang="en-US" sz="1800" b="0" i="1" kern="1200">
                          <a:solidFill>
                            <a:schemeClr val="dk1"/>
                          </a:solidFill>
                          <a:effectLst/>
                          <a:latin typeface="+mn-lt"/>
                          <a:ea typeface="+mn-ea"/>
                          <a:cs typeface="+mn-cs"/>
                        </a:rPr>
                        <a:t>distribution a posteriori</a:t>
                      </a:r>
                      <a:endParaRPr lang="fr-FR"/>
                    </a:p>
                  </a:txBody>
                  <a:tcPr/>
                </a:tc>
                <a:tc>
                  <a:txBody>
                    <a:bodyPr/>
                    <a:lstStyle/>
                    <a:p>
                      <a:r>
                        <a:rPr lang="en-US" b="0" i="0">
                          <a:solidFill>
                            <a:srgbClr val="212529"/>
                          </a:solidFill>
                          <a:effectLst/>
                          <a:latin typeface="-apple-system"/>
                        </a:rPr>
                        <a:t>This is the (refined) strength of our belief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once the evidence </a:t>
                      </a:r>
                      <a:r>
                        <a:rPr lang="en-US" b="0" i="0" u="none" strike="noStrike">
                          <a:solidFill>
                            <a:srgbClr val="212529"/>
                          </a:solidFill>
                          <a:effectLst/>
                          <a:latin typeface="STIXGeneral-Italic" pitchFamily="2" charset="2"/>
                        </a:rPr>
                        <a:t>D</a:t>
                      </a:r>
                      <a:r>
                        <a:rPr lang="en-US">
                          <a:solidFill>
                            <a:srgbClr val="212529"/>
                          </a:solidFill>
                          <a:latin typeface="-apple-system"/>
                        </a:rPr>
                        <a:t> </a:t>
                      </a:r>
                      <a:r>
                        <a:rPr lang="en-US" b="0" i="0">
                          <a:solidFill>
                            <a:srgbClr val="212529"/>
                          </a:solidFill>
                          <a:effectLst/>
                          <a:latin typeface="-apple-system"/>
                        </a:rPr>
                        <a:t>has been taken into account.</a:t>
                      </a:r>
                      <a:endParaRPr lang="fr-F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solidFill>
                            <a:srgbClr val="212529"/>
                          </a:solidFill>
                          <a:effectLst/>
                          <a:latin typeface="-apple-system"/>
                        </a:rPr>
                        <a:t> </a:t>
                      </a:r>
                      <a:r>
                        <a:rPr lang="en-US" sz="1600" b="0" i="1">
                          <a:solidFill>
                            <a:srgbClr val="212529"/>
                          </a:solidFill>
                          <a:effectLst/>
                          <a:latin typeface="-apple-system"/>
                        </a:rPr>
                        <a:t>After seeing 4 heads out of 8 flips, say, this is our updated view on the fairness of the coin.</a:t>
                      </a:r>
                      <a:endParaRPr lang="en-US" sz="1600" b="0" i="0">
                        <a:solidFill>
                          <a:srgbClr val="212529"/>
                        </a:solidFill>
                        <a:effectLst/>
                        <a:latin typeface="-apple-system"/>
                      </a:endParaRPr>
                    </a:p>
                  </a:txBody>
                  <a:tcPr/>
                </a:tc>
                <a:extLst>
                  <a:ext uri="{0D108BD9-81ED-4DB2-BD59-A6C34878D82A}">
                    <a16:rowId xmlns:a16="http://schemas.microsoft.com/office/drawing/2014/main" val="3517175962"/>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Variants" pitchFamily="2" charset="2"/>
                        </a:rPr>
                        <a:t>|</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apple-system"/>
                        </a:rPr>
                        <a:t> </a:t>
                      </a:r>
                      <a:r>
                        <a:rPr lang="en-US" b="0" i="0">
                          <a:solidFill>
                            <a:srgbClr val="212529"/>
                          </a:solidFill>
                          <a:effectLst/>
                          <a:latin typeface="-apple-system"/>
                        </a:rPr>
                        <a:t> is the </a:t>
                      </a:r>
                      <a:r>
                        <a:rPr lang="en-US" b="1" i="0">
                          <a:solidFill>
                            <a:srgbClr val="212529"/>
                          </a:solidFill>
                          <a:effectLst/>
                          <a:latin typeface="-apple-system"/>
                        </a:rPr>
                        <a:t>likelihood</a:t>
                      </a:r>
                      <a:r>
                        <a:rPr lang="en-US" b="0" i="0">
                          <a:solidFill>
                            <a:srgbClr val="212529"/>
                          </a:solidFill>
                          <a:effectLst/>
                          <a:latin typeface="-apple-system"/>
                        </a:rPr>
                        <a:t>.</a:t>
                      </a:r>
                    </a:p>
                    <a:p>
                      <a:r>
                        <a:rPr lang="en-US" sz="1800" b="0" i="1" kern="1200">
                          <a:solidFill>
                            <a:schemeClr val="dk1"/>
                          </a:solidFill>
                          <a:effectLst/>
                          <a:latin typeface="+mn-lt"/>
                          <a:ea typeface="+mn-ea"/>
                          <a:cs typeface="+mn-cs"/>
                        </a:rPr>
                        <a:t>fonction de vraisemblance</a:t>
                      </a:r>
                      <a:endParaRPr lang="fr-FR"/>
                    </a:p>
                  </a:txBody>
                  <a:tcPr/>
                </a:tc>
                <a:tc>
                  <a:txBody>
                    <a:bodyPr/>
                    <a:lstStyle/>
                    <a:p>
                      <a:r>
                        <a:rPr lang="en-US" b="0" i="0">
                          <a:solidFill>
                            <a:srgbClr val="212529"/>
                          </a:solidFill>
                          <a:effectLst/>
                          <a:latin typeface="-apple-system"/>
                        </a:rPr>
                        <a:t>This is the probability of seeing the data </a:t>
                      </a:r>
                      <a:r>
                        <a:rPr lang="en-US" b="0" i="0" u="none" strike="noStrike">
                          <a:solidFill>
                            <a:srgbClr val="212529"/>
                          </a:solidFill>
                          <a:effectLst/>
                          <a:latin typeface="STIXGeneral-Italic" pitchFamily="2" charset="2"/>
                        </a:rPr>
                        <a:t>D</a:t>
                      </a:r>
                      <a:r>
                        <a:rPr lang="en-US" b="0" i="0">
                          <a:solidFill>
                            <a:srgbClr val="212529"/>
                          </a:solidFill>
                          <a:effectLst/>
                          <a:latin typeface="-apple-system"/>
                        </a:rPr>
                        <a:t> as generated by a model with parameter </a:t>
                      </a:r>
                      <a:r>
                        <a:rPr lang="en-US" b="0" i="0" u="none" strike="noStrike">
                          <a:solidFill>
                            <a:srgbClr val="212529"/>
                          </a:solidFill>
                          <a:effectLst/>
                          <a:latin typeface="STIXGeneral-Italic" pitchFamily="2" charset="2"/>
                        </a:rPr>
                        <a:t>θ</a:t>
                      </a:r>
                      <a:r>
                        <a:rPr lang="en-US" b="0" i="0" u="none" strike="noStrike">
                          <a:solidFill>
                            <a:srgbClr val="212529"/>
                          </a:solidFill>
                          <a:effectLst/>
                          <a:latin typeface="-apple-system"/>
                        </a:rPr>
                        <a:t>.</a:t>
                      </a:r>
                      <a:endParaRPr lang="fr-FR"/>
                    </a:p>
                  </a:txBody>
                  <a:tcPr/>
                </a:tc>
                <a:tc>
                  <a:txBody>
                    <a:bodyPr/>
                    <a:lstStyle/>
                    <a:p>
                      <a:r>
                        <a:rPr lang="en-US" sz="1600" b="0" i="1">
                          <a:solidFill>
                            <a:srgbClr val="212529"/>
                          </a:solidFill>
                          <a:effectLst/>
                          <a:latin typeface="-apple-system"/>
                        </a:rPr>
                        <a:t>If we knew the coin was fair, this tells us the probability of seeing a number of heads in a particular number of flips.</a:t>
                      </a:r>
                      <a:endParaRPr lang="fr-FR" sz="1600"/>
                    </a:p>
                  </a:txBody>
                  <a:tcPr/>
                </a:tc>
                <a:extLst>
                  <a:ext uri="{0D108BD9-81ED-4DB2-BD59-A6C34878D82A}">
                    <a16:rowId xmlns:a16="http://schemas.microsoft.com/office/drawing/2014/main" val="81593169"/>
                  </a:ext>
                </a:extLst>
              </a:tr>
              <a:tr h="370840">
                <a:tc>
                  <a:txBody>
                    <a:bodyPr/>
                    <a:lstStyle/>
                    <a:p>
                      <a:r>
                        <a:rPr lang="en-US" b="0" i="0" u="none" strike="noStrike">
                          <a:solidFill>
                            <a:srgbClr val="212529"/>
                          </a:solidFill>
                          <a:effectLst/>
                          <a:latin typeface="STIXGeneral-Italic" pitchFamily="2" charset="2"/>
                        </a:rPr>
                        <a:t>P</a:t>
                      </a:r>
                      <a:r>
                        <a:rPr lang="en-US" b="0" i="0" u="none" strike="noStrike">
                          <a:solidFill>
                            <a:srgbClr val="212529"/>
                          </a:solidFill>
                          <a:effectLst/>
                          <a:latin typeface="STIXGeneral-Regular" pitchFamily="2" charset="2"/>
                        </a:rPr>
                        <a:t>(</a:t>
                      </a:r>
                      <a:r>
                        <a:rPr lang="en-US" b="0" i="0" u="none" strike="noStrike">
                          <a:solidFill>
                            <a:srgbClr val="212529"/>
                          </a:solidFill>
                          <a:effectLst/>
                          <a:latin typeface="STIXGeneral-Italic" pitchFamily="2" charset="2"/>
                        </a:rPr>
                        <a:t>D</a:t>
                      </a:r>
                      <a:r>
                        <a:rPr lang="en-US" b="0" i="0" u="none" strike="noStrike">
                          <a:solidFill>
                            <a:srgbClr val="212529"/>
                          </a:solidFill>
                          <a:effectLst/>
                          <a:latin typeface="STIXGeneral-Regular" pitchFamily="2" charset="2"/>
                        </a:rPr>
                        <a:t>)</a:t>
                      </a:r>
                      <a:r>
                        <a:rPr lang="en-US" b="0" i="0">
                          <a:solidFill>
                            <a:srgbClr val="212529"/>
                          </a:solidFill>
                          <a:effectLst/>
                          <a:latin typeface="-apple-system"/>
                        </a:rPr>
                        <a:t> is the </a:t>
                      </a:r>
                      <a:r>
                        <a:rPr lang="en-US" b="1" i="0">
                          <a:solidFill>
                            <a:srgbClr val="212529"/>
                          </a:solidFill>
                          <a:effectLst/>
                          <a:latin typeface="-apple-system"/>
                        </a:rPr>
                        <a:t>evidence</a:t>
                      </a:r>
                      <a:r>
                        <a:rPr lang="en-US" b="0" i="0">
                          <a:solidFill>
                            <a:srgbClr val="212529"/>
                          </a:solidFill>
                          <a:effectLst/>
                          <a:latin typeface="-apple-system"/>
                        </a:rPr>
                        <a:t>.</a:t>
                      </a:r>
                    </a:p>
                    <a:p>
                      <a:r>
                        <a:rPr lang="fr" sz="1800" b="0" i="1" kern="1200">
                          <a:solidFill>
                            <a:schemeClr val="dk1"/>
                          </a:solidFill>
                          <a:effectLst/>
                          <a:latin typeface="+mn-lt"/>
                          <a:ea typeface="+mn-ea"/>
                          <a:cs typeface="+mn-cs"/>
                        </a:rPr>
                        <a:t>probabilité marginale</a:t>
                      </a:r>
                      <a:r>
                        <a:rPr lang="fr" sz="1800" b="0" i="0" kern="1200">
                          <a:solidFill>
                            <a:schemeClr val="dk1"/>
                          </a:solidFill>
                          <a:effectLst/>
                          <a:latin typeface="+mn-lt"/>
                          <a:ea typeface="+mn-ea"/>
                          <a:cs typeface="+mn-cs"/>
                        </a:rPr>
                        <a:t> ou </a:t>
                      </a:r>
                      <a:r>
                        <a:rPr lang="fr" sz="1800" b="0" i="1" kern="1200">
                          <a:solidFill>
                            <a:schemeClr val="dk1"/>
                          </a:solidFill>
                          <a:effectLst/>
                          <a:latin typeface="+mn-lt"/>
                          <a:ea typeface="+mn-ea"/>
                          <a:cs typeface="+mn-cs"/>
                        </a:rPr>
                        <a:t>a priori</a:t>
                      </a:r>
                      <a:r>
                        <a:rPr lang="fr" sz="1800" b="0" i="0" kern="1200">
                          <a:solidFill>
                            <a:schemeClr val="dk1"/>
                          </a:solidFill>
                          <a:effectLst/>
                          <a:latin typeface="+mn-lt"/>
                          <a:ea typeface="+mn-ea"/>
                          <a:cs typeface="+mn-cs"/>
                        </a:rPr>
                        <a:t> de D</a:t>
                      </a:r>
                      <a:endParaRPr lang="fr-FR"/>
                    </a:p>
                  </a:txBody>
                  <a:tcPr/>
                </a:tc>
                <a:tc>
                  <a:txBody>
                    <a:bodyPr/>
                    <a:lstStyle/>
                    <a:p>
                      <a:r>
                        <a:rPr lang="en-US" b="0" i="0">
                          <a:solidFill>
                            <a:srgbClr val="212529"/>
                          </a:solidFill>
                          <a:effectLst/>
                          <a:latin typeface="-apple-system"/>
                        </a:rPr>
                        <a:t>This is the probability of the data as determined by summing (or integrating) across all possible values of </a:t>
                      </a:r>
                      <a:r>
                        <a:rPr lang="en-US" b="0" i="0" u="none" strike="noStrike">
                          <a:solidFill>
                            <a:srgbClr val="212529"/>
                          </a:solidFill>
                          <a:effectLst/>
                          <a:latin typeface="STIXGeneral-Italic" pitchFamily="2" charset="2"/>
                        </a:rPr>
                        <a:t>θ</a:t>
                      </a:r>
                      <a:r>
                        <a:rPr lang="en-US" b="0" i="0">
                          <a:solidFill>
                            <a:srgbClr val="212529"/>
                          </a:solidFill>
                          <a:effectLst/>
                          <a:latin typeface="-apple-system"/>
                        </a:rPr>
                        <a:t>, weighted by how strongly we believe in those particular values of </a:t>
                      </a:r>
                      <a:r>
                        <a:rPr lang="en-US" b="0" i="0" u="none" strike="noStrike">
                          <a:solidFill>
                            <a:srgbClr val="212529"/>
                          </a:solidFill>
                          <a:effectLst/>
                          <a:latin typeface="STIXGeneral-Italic" pitchFamily="2" charset="2"/>
                        </a:rPr>
                        <a:t>θ</a:t>
                      </a:r>
                      <a:endParaRPr lang="fr-FR"/>
                    </a:p>
                  </a:txBody>
                  <a:tcPr/>
                </a:tc>
                <a:tc>
                  <a:txBody>
                    <a:bodyPr/>
                    <a:lstStyle/>
                    <a:p>
                      <a:r>
                        <a:rPr lang="en-US" sz="1600" b="0" i="0">
                          <a:solidFill>
                            <a:srgbClr val="212529"/>
                          </a:solidFill>
                          <a:effectLst/>
                          <a:latin typeface="-apple-system"/>
                        </a:rPr>
                        <a:t> </a:t>
                      </a:r>
                      <a:r>
                        <a:rPr lang="en-US" sz="1600" b="0" i="1">
                          <a:solidFill>
                            <a:srgbClr val="212529"/>
                          </a:solidFill>
                          <a:effectLst/>
                          <a:latin typeface="-apple-system"/>
                        </a:rPr>
                        <a:t>If we had multiple views of what the fairness of the coin is (but didn't know for sure), then this tells us the probability of seeing a certain sequence of flips for all possibilities of our belief in the coin's fairness.</a:t>
                      </a:r>
                      <a:endParaRPr lang="fr-FR" sz="1600"/>
                    </a:p>
                  </a:txBody>
                  <a:tcPr/>
                </a:tc>
                <a:extLst>
                  <a:ext uri="{0D108BD9-81ED-4DB2-BD59-A6C34878D82A}">
                    <a16:rowId xmlns:a16="http://schemas.microsoft.com/office/drawing/2014/main" val="1567848347"/>
                  </a:ext>
                </a:extLst>
              </a:tr>
            </a:tbl>
          </a:graphicData>
        </a:graphic>
      </p:graphicFrame>
      <p:pic>
        <p:nvPicPr>
          <p:cNvPr id="7" name="Picture 6">
            <a:extLst>
              <a:ext uri="{FF2B5EF4-FFF2-40B4-BE49-F238E27FC236}">
                <a16:creationId xmlns:a16="http://schemas.microsoft.com/office/drawing/2014/main" id="{00E48D74-4B97-A04B-A1DA-85BAD894B109}"/>
              </a:ext>
            </a:extLst>
          </p:cNvPr>
          <p:cNvPicPr>
            <a:picLocks noChangeAspect="1"/>
          </p:cNvPicPr>
          <p:nvPr/>
        </p:nvPicPr>
        <p:blipFill>
          <a:blip r:embed="rId3"/>
          <a:stretch>
            <a:fillRect/>
          </a:stretch>
        </p:blipFill>
        <p:spPr>
          <a:xfrm>
            <a:off x="3914194" y="1534838"/>
            <a:ext cx="4028858" cy="1355682"/>
          </a:xfrm>
          <a:prstGeom prst="rect">
            <a:avLst/>
          </a:prstGeom>
        </p:spPr>
      </p:pic>
    </p:spTree>
    <p:extLst>
      <p:ext uri="{BB962C8B-B14F-4D97-AF65-F5344CB8AC3E}">
        <p14:creationId xmlns:p14="http://schemas.microsoft.com/office/powerpoint/2010/main" val="361210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23CF-96C6-6D43-A376-B9E2A2F9651E}"/>
              </a:ext>
            </a:extLst>
          </p:cNvPr>
          <p:cNvSpPr>
            <a:spLocks noGrp="1"/>
          </p:cNvSpPr>
          <p:nvPr>
            <p:ph type="title"/>
          </p:nvPr>
        </p:nvSpPr>
        <p:spPr/>
        <p:txBody>
          <a:bodyPr/>
          <a:lstStyle/>
          <a:p>
            <a:r>
              <a:rPr lang="fr-FR"/>
              <a:t>Exercice</a:t>
            </a:r>
          </a:p>
        </p:txBody>
      </p:sp>
      <p:pic>
        <p:nvPicPr>
          <p:cNvPr id="5" name="Content Placeholder 4">
            <a:extLst>
              <a:ext uri="{FF2B5EF4-FFF2-40B4-BE49-F238E27FC236}">
                <a16:creationId xmlns:a16="http://schemas.microsoft.com/office/drawing/2014/main" id="{A5E59C40-6AAF-C74D-8B02-071E37AFC60E}"/>
              </a:ext>
            </a:extLst>
          </p:cNvPr>
          <p:cNvPicPr>
            <a:picLocks noGrp="1" noChangeAspect="1"/>
          </p:cNvPicPr>
          <p:nvPr>
            <p:ph idx="1"/>
          </p:nvPr>
        </p:nvPicPr>
        <p:blipFill>
          <a:blip r:embed="rId2"/>
          <a:stretch>
            <a:fillRect/>
          </a:stretch>
        </p:blipFill>
        <p:spPr>
          <a:xfrm>
            <a:off x="1739943" y="1825625"/>
            <a:ext cx="8712114" cy="4351338"/>
          </a:xfrm>
        </p:spPr>
      </p:pic>
    </p:spTree>
    <p:extLst>
      <p:ext uri="{BB962C8B-B14F-4D97-AF65-F5344CB8AC3E}">
        <p14:creationId xmlns:p14="http://schemas.microsoft.com/office/powerpoint/2010/main" val="277250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AutoShape 3" descr="{\displaystyle \mathbf {P} (A|B)={\frac {P(B|A)P(A)}{P(B|A)P(A)+P(B|{\bar {A}})P({\bar {A}})}}={\frac {0{,}99\times 0{,}001}{0{,}99\times 0{,}001+0{,}05\times 0{,}999}}\approx 0{,}019.}">
            <a:extLst>
              <a:ext uri="{FF2B5EF4-FFF2-40B4-BE49-F238E27FC236}">
                <a16:creationId xmlns:a16="http://schemas.microsoft.com/office/drawing/2014/main" id="{D208E96E-AC04-A94D-8B54-AC40051F8166}"/>
              </a:ext>
            </a:extLst>
          </p:cNvPr>
          <p:cNvSpPr>
            <a:spLocks noChangeAspect="1" noChangeArrowheads="1"/>
          </p:cNvSpPr>
          <p:nvPr/>
        </p:nvSpPr>
        <p:spPr bwMode="auto">
          <a:xfrm>
            <a:off x="823574" y="212313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Rectangle 5">
            <a:extLst>
              <a:ext uri="{FF2B5EF4-FFF2-40B4-BE49-F238E27FC236}">
                <a16:creationId xmlns:a16="http://schemas.microsoft.com/office/drawing/2014/main" id="{F100177E-54CA-4245-BC12-5B9B0EEF592A}"/>
              </a:ext>
            </a:extLst>
          </p:cNvPr>
          <p:cNvSpPr/>
          <p:nvPr/>
        </p:nvSpPr>
        <p:spPr>
          <a:xfrm>
            <a:off x="277404" y="905232"/>
            <a:ext cx="10808412" cy="5693866"/>
          </a:xfrm>
          <a:prstGeom prst="rect">
            <a:avLst/>
          </a:prstGeom>
        </p:spPr>
        <p:txBody>
          <a:bodyPr wrap="square">
            <a:spAutoFit/>
          </a:bodyPr>
          <a:lstStyle/>
          <a:p>
            <a:r>
              <a:rPr lang="fr-FR" sz="1400"/>
              <a:t>Imaginons un test extrêmement fiable :</a:t>
            </a:r>
          </a:p>
          <a:p>
            <a:endParaRPr lang="fr-FR" sz="1400"/>
          </a:p>
          <a:p>
            <a:pPr marL="285750" indent="-285750">
              <a:buFont typeface="Arial" panose="020B0604020202020204" pitchFamily="34" charset="0"/>
              <a:buChar char="•"/>
            </a:pPr>
            <a:r>
              <a:rPr lang="fr-FR" sz="1400"/>
              <a:t>si un patient a contracté la maladie, le test le fait remarquer, c’est-à-dire est positif, presque systématiquement, 99 % des fois, soit avec une probabilité 0.99 ;</a:t>
            </a:r>
          </a:p>
          <a:p>
            <a:pPr marL="285750" indent="-285750">
              <a:buFont typeface="Arial" panose="020B0604020202020204" pitchFamily="34" charset="0"/>
              <a:buChar char="•"/>
            </a:pPr>
            <a:r>
              <a:rPr lang="fr-FR" sz="1400"/>
              <a:t>si un patient est sain, le test est correct, c’est-à-dire négatif dans 95 % des cas, soit avec une probabilité 0.95.</a:t>
            </a:r>
          </a:p>
          <a:p>
            <a:endParaRPr lang="fr-FR" sz="1400"/>
          </a:p>
          <a:p>
            <a:r>
              <a:rPr lang="fr-FR" sz="1400"/>
              <a:t>Imaginons que la maladie ne touche qu’une personne sur mille, soit avec une probabilité 0,001. </a:t>
            </a:r>
          </a:p>
          <a:p>
            <a:r>
              <a:rPr lang="fr-FR" sz="1400"/>
              <a:t>Quelle est la probabilité qu’un test soit positif à tort (surdiagnostic).</a:t>
            </a:r>
          </a:p>
          <a:p>
            <a:endParaRPr lang="fr-FR" sz="1400"/>
          </a:p>
          <a:p>
            <a:r>
              <a:rPr lang="fr-FR" sz="1400"/>
              <a:t>Désignons par A l’événement « Le patient a contracté la maladie » </a:t>
            </a:r>
          </a:p>
          <a:p>
            <a:r>
              <a:rPr lang="fr-FR" sz="1400"/>
              <a:t>et par B l’événement « Le test est positif ». </a:t>
            </a:r>
          </a:p>
          <a:p>
            <a:r>
              <a:rPr lang="fr-FR" sz="1400"/>
              <a:t>La seconde forme du théorème de Bayes dans le cas discret donne alors :</a:t>
            </a:r>
          </a:p>
          <a:p>
            <a:endParaRPr lang="fr-FR" sz="1400"/>
          </a:p>
          <a:p>
            <a:endParaRPr lang="fr-FR" sz="1400"/>
          </a:p>
          <a:p>
            <a:endParaRPr lang="fr-FR" sz="1400"/>
          </a:p>
          <a:p>
            <a:endParaRPr lang="fr-FR" sz="1400"/>
          </a:p>
          <a:p>
            <a:endParaRPr lang="fr-FR" sz="1400"/>
          </a:p>
          <a:p>
            <a:endParaRPr lang="fr-FR" sz="1400"/>
          </a:p>
          <a:p>
            <a:r>
              <a:rPr lang="fr-FR" sz="1400"/>
              <a:t>Traduit en langage courant, cette équation signifie que  « la probabilité que le patient ait réellement contracté la maladie, quand le test est positif, n'est que de 1,9 % ». </a:t>
            </a:r>
          </a:p>
          <a:p>
            <a:endParaRPr lang="fr-FR" sz="1400"/>
          </a:p>
          <a:p>
            <a:r>
              <a:rPr lang="fr-FR" sz="1400"/>
              <a:t>Sachant que le test est positif,  la probabilité que le patient soit sain vaut donc environ : (1 − 0,019) = 0,981. </a:t>
            </a:r>
          </a:p>
          <a:p>
            <a:endParaRPr lang="fr-FR" sz="1400"/>
          </a:p>
          <a:p>
            <a:r>
              <a:rPr lang="fr-FR" sz="1400"/>
              <a:t>Du fait du très petit nombre de malades, en effet,</a:t>
            </a:r>
          </a:p>
          <a:p>
            <a:pPr marL="285750" indent="-285750">
              <a:buFont typeface="Arial" panose="020B0604020202020204" pitchFamily="34" charset="0"/>
              <a:buChar char="•"/>
            </a:pPr>
            <a:r>
              <a:rPr lang="fr-FR" sz="1400"/>
              <a:t>pratiquement tous les malades présentent un test positif, mais aussi</a:t>
            </a:r>
          </a:p>
          <a:p>
            <a:pPr marL="285750" indent="-285750">
              <a:buFont typeface="Arial" panose="020B0604020202020204" pitchFamily="34" charset="0"/>
              <a:buChar char="•"/>
            </a:pPr>
            <a:r>
              <a:rPr lang="fr-FR" sz="1400"/>
              <a:t>pratiquement tous les tests positifs désignent des personnes saines.</a:t>
            </a:r>
          </a:p>
        </p:txBody>
      </p:sp>
      <p:pic>
        <p:nvPicPr>
          <p:cNvPr id="8" name="Picture 7">
            <a:extLst>
              <a:ext uri="{FF2B5EF4-FFF2-40B4-BE49-F238E27FC236}">
                <a16:creationId xmlns:a16="http://schemas.microsoft.com/office/drawing/2014/main" id="{8DE3C9A4-5CEF-2E41-9F9F-3540EBBE41A1}"/>
              </a:ext>
            </a:extLst>
          </p:cNvPr>
          <p:cNvPicPr>
            <a:picLocks noChangeAspect="1"/>
          </p:cNvPicPr>
          <p:nvPr/>
        </p:nvPicPr>
        <p:blipFill>
          <a:blip r:embed="rId2"/>
          <a:stretch>
            <a:fillRect/>
          </a:stretch>
        </p:blipFill>
        <p:spPr>
          <a:xfrm>
            <a:off x="1892444" y="3752165"/>
            <a:ext cx="7975600" cy="850900"/>
          </a:xfrm>
          <a:prstGeom prst="rect">
            <a:avLst/>
          </a:prstGeom>
        </p:spPr>
      </p:pic>
    </p:spTree>
    <p:extLst>
      <p:ext uri="{BB962C8B-B14F-4D97-AF65-F5344CB8AC3E}">
        <p14:creationId xmlns:p14="http://schemas.microsoft.com/office/powerpoint/2010/main" val="409989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CFC8-4A89-FF49-B3D2-7B8C2C6AADB0}"/>
              </a:ext>
            </a:extLst>
          </p:cNvPr>
          <p:cNvSpPr>
            <a:spLocks noGrp="1"/>
          </p:cNvSpPr>
          <p:nvPr>
            <p:ph type="title"/>
          </p:nvPr>
        </p:nvSpPr>
        <p:spPr/>
        <p:txBody>
          <a:bodyPr/>
          <a:lstStyle/>
          <a:p>
            <a:r>
              <a:rPr lang="fr-FR"/>
              <a:t>use case</a:t>
            </a:r>
          </a:p>
        </p:txBody>
      </p:sp>
      <p:sp>
        <p:nvSpPr>
          <p:cNvPr id="3" name="Content Placeholder 2">
            <a:extLst>
              <a:ext uri="{FF2B5EF4-FFF2-40B4-BE49-F238E27FC236}">
                <a16:creationId xmlns:a16="http://schemas.microsoft.com/office/drawing/2014/main" id="{CC5EF4C4-5A11-2A42-B038-C6A0E9BA28E4}"/>
              </a:ext>
            </a:extLst>
          </p:cNvPr>
          <p:cNvSpPr>
            <a:spLocks noGrp="1"/>
          </p:cNvSpPr>
          <p:nvPr>
            <p:ph idx="1"/>
          </p:nvPr>
        </p:nvSpPr>
        <p:spPr/>
        <p:txBody>
          <a:bodyPr/>
          <a:lstStyle/>
          <a:p>
            <a:r>
              <a:rPr lang="fr-FR"/>
              <a:t>Quantopian, predict stock market</a:t>
            </a:r>
          </a:p>
          <a:p>
            <a:r>
              <a:rPr lang="fr-FR"/>
              <a:t>Huge platform with backlog data</a:t>
            </a:r>
          </a:p>
          <a:p>
            <a:endParaRPr lang="fr-FR"/>
          </a:p>
        </p:txBody>
      </p:sp>
    </p:spTree>
    <p:extLst>
      <p:ext uri="{BB962C8B-B14F-4D97-AF65-F5344CB8AC3E}">
        <p14:creationId xmlns:p14="http://schemas.microsoft.com/office/powerpoint/2010/main" val="3352954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DE48-D9EC-804C-AE92-AD9D16E687E9}"/>
              </a:ext>
            </a:extLst>
          </p:cNvPr>
          <p:cNvSpPr>
            <a:spLocks noGrp="1"/>
          </p:cNvSpPr>
          <p:nvPr>
            <p:ph type="title"/>
          </p:nvPr>
        </p:nvSpPr>
        <p:spPr/>
        <p:txBody>
          <a:bodyPr/>
          <a:lstStyle/>
          <a:p>
            <a:r>
              <a:rPr lang="fr-FR"/>
              <a:t>Thomas Wiecki - Quantopian</a:t>
            </a:r>
          </a:p>
        </p:txBody>
      </p:sp>
      <p:sp>
        <p:nvSpPr>
          <p:cNvPr id="3" name="Content Placeholder 2">
            <a:extLst>
              <a:ext uri="{FF2B5EF4-FFF2-40B4-BE49-F238E27FC236}">
                <a16:creationId xmlns:a16="http://schemas.microsoft.com/office/drawing/2014/main" id="{E4FD7D78-8068-B04A-AF2B-ACADE30B0FA1}"/>
              </a:ext>
            </a:extLst>
          </p:cNvPr>
          <p:cNvSpPr>
            <a:spLocks noGrp="1"/>
          </p:cNvSpPr>
          <p:nvPr>
            <p:ph sz="half" idx="1"/>
          </p:nvPr>
        </p:nvSpPr>
        <p:spPr/>
        <p:txBody>
          <a:bodyPr>
            <a:normAutofit fontScale="55000" lnSpcReduction="20000"/>
          </a:bodyPr>
          <a:lstStyle/>
          <a:p>
            <a:r>
              <a:rPr lang="fr-FR">
                <a:hlinkClick r:id="rId2"/>
              </a:rPr>
              <a:t>https://www.youtube.com/watch?v=LlzVlqVzeD8</a:t>
            </a:r>
            <a:endParaRPr lang="fr-FR"/>
          </a:p>
          <a:p>
            <a:br>
              <a:rPr lang="en-US"/>
            </a:br>
            <a:r>
              <a:rPr lang="en-US"/>
              <a:t>Probabilistic programming is a new programming paradigm that provides the best of both worlds and revolutionizes the field of machine learning. Recent methodological advances in sampling algorithms like Markov Chain Monte Carlo (MCMC), as well as huge increases in processing power, allow for almost complete automation of the inference process. Probabilistic programming thus greatly increases the number of people who can successfully build statistical models and machine learning algorithms, and makes experts radically more effective. Data scientists can create complex generative Bayesian models tailored to the structure of the data and specific problem at hand, but without the burden of mathematical tractability or limitations due to mathematical simplifications. This talk will provide an overview of PyMC3, a new probabilistic programming package for Python featuring intuitive syntax and next-generation sampling algorithms. </a:t>
            </a:r>
          </a:p>
          <a:p>
            <a:r>
              <a:rPr lang="en-US"/>
              <a:t>Original Slides </a:t>
            </a:r>
            <a:r>
              <a:rPr lang="en-US">
                <a:hlinkClick r:id="rId3"/>
              </a:rPr>
              <a:t>https://docs.google.com/presentation/d/1QNxSjDHJbFL7vFwQHHheeGmBHEJAo39j28xdObFY6Eo/edit</a:t>
            </a:r>
            <a:r>
              <a:rPr lang="en-US"/>
              <a:t> </a:t>
            </a:r>
            <a:br>
              <a:rPr lang="en-US"/>
            </a:br>
            <a:endParaRPr lang="fr-FR"/>
          </a:p>
        </p:txBody>
      </p:sp>
      <p:sp>
        <p:nvSpPr>
          <p:cNvPr id="4" name="Content Placeholder 3">
            <a:extLst>
              <a:ext uri="{FF2B5EF4-FFF2-40B4-BE49-F238E27FC236}">
                <a16:creationId xmlns:a16="http://schemas.microsoft.com/office/drawing/2014/main" id="{1E3C1A24-3EDB-4848-B3D3-A42651407355}"/>
              </a:ext>
            </a:extLst>
          </p:cNvPr>
          <p:cNvSpPr>
            <a:spLocks noGrp="1"/>
          </p:cNvSpPr>
          <p:nvPr>
            <p:ph sz="half" idx="2"/>
          </p:nvPr>
        </p:nvSpPr>
        <p:spPr/>
        <p:txBody>
          <a:bodyPr>
            <a:normAutofit fontScale="55000" lnSpcReduction="20000"/>
          </a:bodyPr>
          <a:lstStyle/>
          <a:p>
            <a:endParaRPr lang="fr-FR"/>
          </a:p>
        </p:txBody>
      </p:sp>
    </p:spTree>
    <p:extLst>
      <p:ext uri="{BB962C8B-B14F-4D97-AF65-F5344CB8AC3E}">
        <p14:creationId xmlns:p14="http://schemas.microsoft.com/office/powerpoint/2010/main" val="382402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2294550" y="1826100"/>
            <a:ext cx="6163627" cy="4166236"/>
          </a:xfrm>
          <a:prstGeom prst="rect">
            <a:avLst/>
          </a:prstGeom>
          <a:noFill/>
          <a:ln>
            <a:noFill/>
          </a:ln>
        </p:spPr>
      </p:pic>
      <p:sp>
        <p:nvSpPr>
          <p:cNvPr id="145" name="Google Shape;145;p26"/>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How to select strategies for fund?</a:t>
            </a:r>
            <a:endParaRPr/>
          </a:p>
        </p:txBody>
      </p:sp>
      <p:cxnSp>
        <p:nvCxnSpPr>
          <p:cNvPr id="146" name="Google Shape;146;p26"/>
          <p:cNvCxnSpPr/>
          <p:nvPr/>
        </p:nvCxnSpPr>
        <p:spPr>
          <a:xfrm rot="10800000">
            <a:off x="2727240" y="5129533"/>
            <a:ext cx="5423760" cy="0"/>
          </a:xfrm>
          <a:prstGeom prst="straightConnector1">
            <a:avLst/>
          </a:prstGeom>
          <a:noFill/>
          <a:ln w="19050" cap="flat" cmpd="sng">
            <a:solidFill>
              <a:schemeClr val="dk2"/>
            </a:solidFill>
            <a:prstDash val="solid"/>
            <a:round/>
            <a:headEnd type="none" w="med" len="med"/>
            <a:tailEnd type="triangle" w="med" len="med"/>
          </a:ln>
        </p:spPr>
      </p:cxnSp>
      <p:sp>
        <p:nvSpPr>
          <p:cNvPr id="147" name="Google Shape;147;p26"/>
          <p:cNvSpPr txBox="1"/>
          <p:nvPr/>
        </p:nvSpPr>
        <p:spPr>
          <a:xfrm>
            <a:off x="6969720" y="4633616"/>
            <a:ext cx="1615480" cy="451440"/>
          </a:xfrm>
          <a:prstGeom prst="rect">
            <a:avLst/>
          </a:prstGeom>
          <a:noFill/>
          <a:ln>
            <a:noFill/>
          </a:ln>
        </p:spPr>
        <p:txBody>
          <a:bodyPr spcFirstLastPara="1" wrap="square" lIns="109710" tIns="109710" rIns="109710" bIns="109710" anchor="t" anchorCtr="0">
            <a:noAutofit/>
          </a:bodyPr>
          <a:lstStyle/>
          <a:p>
            <a:r>
              <a:rPr lang="en" sz="2160"/>
              <a:t>backtest</a:t>
            </a:r>
            <a:endParaRPr sz="2160"/>
          </a:p>
        </p:txBody>
      </p:sp>
      <p:sp>
        <p:nvSpPr>
          <p:cNvPr id="148" name="Google Shape;148;p26"/>
          <p:cNvSpPr txBox="1"/>
          <p:nvPr/>
        </p:nvSpPr>
        <p:spPr>
          <a:xfrm>
            <a:off x="8340150" y="2721700"/>
            <a:ext cx="1504800" cy="451440"/>
          </a:xfrm>
          <a:prstGeom prst="rect">
            <a:avLst/>
          </a:prstGeom>
          <a:noFill/>
          <a:ln>
            <a:noFill/>
          </a:ln>
        </p:spPr>
        <p:txBody>
          <a:bodyPr spcFirstLastPara="1" wrap="square" lIns="109710" tIns="109710" rIns="109710" bIns="109710" anchor="t" anchorCtr="0">
            <a:noAutofit/>
          </a:bodyPr>
          <a:lstStyle/>
          <a:p>
            <a:r>
              <a:rPr lang="en" sz="2160"/>
              <a:t>paper trading</a:t>
            </a:r>
            <a:endParaRPr sz="2160"/>
          </a:p>
        </p:txBody>
      </p:sp>
      <p:cxnSp>
        <p:nvCxnSpPr>
          <p:cNvPr id="149" name="Google Shape;149;p26"/>
          <p:cNvCxnSpPr>
            <a:stCxn id="148" idx="0"/>
          </p:cNvCxnSpPr>
          <p:nvPr/>
        </p:nvCxnSpPr>
        <p:spPr>
          <a:xfrm rot="10800000">
            <a:off x="8408550" y="2480860"/>
            <a:ext cx="684000" cy="24084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10168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1158240" y="477838"/>
            <a:ext cx="9875520" cy="1143360"/>
          </a:xfrm>
          <a:prstGeom prst="rect">
            <a:avLst/>
          </a:prstGeom>
        </p:spPr>
        <p:txBody>
          <a:bodyPr spcFirstLastPara="1" vert="horz" wrap="square" lIns="109710" tIns="109710" rIns="109710" bIns="109710" rtlCol="0" anchor="b" anchorCtr="0">
            <a:noAutofit/>
          </a:bodyPr>
          <a:lstStyle/>
          <a:p>
            <a:r>
              <a:rPr lang="en"/>
              <a:t>Does out-of-sample data support backtest?</a:t>
            </a:r>
            <a:endParaRPr/>
          </a:p>
        </p:txBody>
      </p:sp>
      <p:pic>
        <p:nvPicPr>
          <p:cNvPr id="155" name="Google Shape;155;p27"/>
          <p:cNvPicPr preferRelativeResize="0"/>
          <p:nvPr/>
        </p:nvPicPr>
        <p:blipFill>
          <a:blip r:embed="rId3">
            <a:alphaModFix/>
          </a:blip>
          <a:stretch>
            <a:fillRect/>
          </a:stretch>
        </p:blipFill>
        <p:spPr>
          <a:xfrm>
            <a:off x="2967030" y="1875196"/>
            <a:ext cx="6257926" cy="4440556"/>
          </a:xfrm>
          <a:prstGeom prst="rect">
            <a:avLst/>
          </a:prstGeom>
          <a:noFill/>
          <a:ln>
            <a:noFill/>
          </a:ln>
        </p:spPr>
      </p:pic>
    </p:spTree>
    <p:extLst>
      <p:ext uri="{BB962C8B-B14F-4D97-AF65-F5344CB8AC3E}">
        <p14:creationId xmlns:p14="http://schemas.microsoft.com/office/powerpoint/2010/main" val="298796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Blackbox Machine Learning</a:t>
            </a:r>
            <a:endParaRPr/>
          </a:p>
        </p:txBody>
      </p:sp>
      <p:sp>
        <p:nvSpPr>
          <p:cNvPr id="161" name="Google Shape;161;p28"/>
          <p:cNvSpPr/>
          <p:nvPr/>
        </p:nvSpPr>
        <p:spPr>
          <a:xfrm>
            <a:off x="4487956" y="1776175"/>
            <a:ext cx="2159640" cy="1143360"/>
          </a:xfrm>
          <a:prstGeom prst="rect">
            <a:avLst/>
          </a:prstGeom>
          <a:solidFill>
            <a:srgbClr val="000000"/>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latin typeface="Open Sans"/>
                <a:ea typeface="Open Sans"/>
                <a:cs typeface="Open Sans"/>
                <a:sym typeface="Open Sans"/>
              </a:rPr>
              <a:t>Classifier</a:t>
            </a:r>
            <a:endParaRPr sz="2880">
              <a:solidFill>
                <a:srgbClr val="FFFFFF"/>
              </a:solidFill>
              <a:latin typeface="Open Sans"/>
              <a:ea typeface="Open Sans"/>
              <a:cs typeface="Open Sans"/>
              <a:sym typeface="Open Sans"/>
            </a:endParaRPr>
          </a:p>
        </p:txBody>
      </p:sp>
      <p:sp>
        <p:nvSpPr>
          <p:cNvPr id="162" name="Google Shape;162;p28"/>
          <p:cNvSpPr txBox="1"/>
          <p:nvPr/>
        </p:nvSpPr>
        <p:spPr>
          <a:xfrm>
            <a:off x="1686466" y="20752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63" name="Google Shape;163;p28"/>
          <p:cNvSpPr txBox="1"/>
          <p:nvPr/>
        </p:nvSpPr>
        <p:spPr>
          <a:xfrm>
            <a:off x="8032696" y="20752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Predictions</a:t>
            </a:r>
            <a:endParaRPr sz="2880">
              <a:latin typeface="Open Sans"/>
              <a:ea typeface="Open Sans"/>
              <a:cs typeface="Open Sans"/>
              <a:sym typeface="Open Sans"/>
            </a:endParaRPr>
          </a:p>
        </p:txBody>
      </p:sp>
      <p:cxnSp>
        <p:nvCxnSpPr>
          <p:cNvPr id="164" name="Google Shape;164;p28"/>
          <p:cNvCxnSpPr>
            <a:stCxn id="162" idx="3"/>
            <a:endCxn id="161" idx="1"/>
          </p:cNvCxnSpPr>
          <p:nvPr/>
        </p:nvCxnSpPr>
        <p:spPr>
          <a:xfrm>
            <a:off x="2795264" y="234779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65" name="Google Shape;165;p28"/>
          <p:cNvCxnSpPr>
            <a:stCxn id="161" idx="3"/>
            <a:endCxn id="163" idx="1"/>
          </p:cNvCxnSpPr>
          <p:nvPr/>
        </p:nvCxnSpPr>
        <p:spPr>
          <a:xfrm>
            <a:off x="6647596" y="2347855"/>
            <a:ext cx="1384920" cy="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28"/>
          <p:cNvSpPr txBox="1">
            <a:spLocks noGrp="1"/>
          </p:cNvSpPr>
          <p:nvPr>
            <p:ph type="body" idx="1"/>
          </p:nvPr>
        </p:nvSpPr>
        <p:spPr>
          <a:xfrm>
            <a:off x="1158240" y="3025475"/>
            <a:ext cx="9875520" cy="4967640"/>
          </a:xfrm>
          <a:prstGeom prst="rect">
            <a:avLst/>
          </a:prstGeom>
        </p:spPr>
        <p:txBody>
          <a:bodyPr spcFirstLastPara="1" vert="horz" wrap="square" lIns="109710" tIns="109710" rIns="109710" bIns="109710" rtlCol="0" anchor="t" anchorCtr="0">
            <a:noAutofit/>
          </a:bodyPr>
          <a:lstStyle/>
          <a:p>
            <a:r>
              <a:rPr lang="en"/>
              <a:t>Train classifier to distinguish between distributions.</a:t>
            </a:r>
            <a:endParaRPr/>
          </a:p>
          <a:p>
            <a:pPr>
              <a:spcBef>
                <a:spcPts val="1200"/>
              </a:spcBef>
            </a:pPr>
            <a:r>
              <a:rPr lang="en"/>
              <a:t>Classification framework </a:t>
            </a:r>
            <a:r>
              <a:rPr lang="en" b="1"/>
              <a:t>not well suited</a:t>
            </a:r>
            <a:r>
              <a:rPr lang="en"/>
              <a:t>.</a:t>
            </a:r>
            <a:endParaRPr/>
          </a:p>
          <a:p>
            <a:pPr>
              <a:spcBef>
                <a:spcPts val="1200"/>
              </a:spcBef>
              <a:spcAft>
                <a:spcPts val="1200"/>
              </a:spcAft>
            </a:pPr>
            <a:r>
              <a:rPr lang="en" b="1"/>
              <a:t>Blackbox</a:t>
            </a:r>
            <a:r>
              <a:rPr lang="en"/>
              <a:t>: Not good at conveying what was learned.</a:t>
            </a:r>
            <a:endParaRPr/>
          </a:p>
        </p:txBody>
      </p:sp>
    </p:spTree>
    <p:extLst>
      <p:ext uri="{BB962C8B-B14F-4D97-AF65-F5344CB8AC3E}">
        <p14:creationId xmlns:p14="http://schemas.microsoft.com/office/powerpoint/2010/main" val="123442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000"/>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1" end="1"/>
                                            </p:txEl>
                                          </p:spTgt>
                                        </p:tgtEl>
                                        <p:attrNameLst>
                                          <p:attrName>style.visibility</p:attrName>
                                        </p:attrNameLst>
                                      </p:cBhvr>
                                      <p:to>
                                        <p:strVal val="visible"/>
                                      </p:to>
                                    </p:set>
                                    <p:animEffect transition="in" filter="fade">
                                      <p:cBhvr>
                                        <p:cTn id="12" dur="1000"/>
                                        <p:tgtEl>
                                          <p:spTgt spid="1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
                                            <p:txEl>
                                              <p:pRg st="2" end="2"/>
                                            </p:txEl>
                                          </p:spTgt>
                                        </p:tgtEl>
                                        <p:attrNameLst>
                                          <p:attrName>style.visibility</p:attrName>
                                        </p:attrNameLst>
                                      </p:cBhvr>
                                      <p:to>
                                        <p:strVal val="visible"/>
                                      </p:to>
                                    </p:set>
                                    <p:animEffect transition="in" filter="fade">
                                      <p:cBhvr>
                                        <p:cTn id="17" dur="1000"/>
                                        <p:tgtEl>
                                          <p:spTgt spid="16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Frequentist Statistics</a:t>
            </a:r>
            <a:endParaRPr/>
          </a:p>
        </p:txBody>
      </p:sp>
      <p:sp>
        <p:nvSpPr>
          <p:cNvPr id="172" name="Google Shape;172;p29"/>
          <p:cNvSpPr/>
          <p:nvPr/>
        </p:nvSpPr>
        <p:spPr>
          <a:xfrm>
            <a:off x="4487956" y="1730455"/>
            <a:ext cx="2159640" cy="1143360"/>
          </a:xfrm>
          <a:prstGeom prst="rect">
            <a:avLst/>
          </a:prstGeom>
          <a:solidFill>
            <a:srgbClr val="B7B7B7"/>
          </a:solidFill>
          <a:ln w="19050" cap="flat" cmpd="sng">
            <a:solidFill>
              <a:srgbClr val="FFFFFF"/>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solidFill>
                  <a:srgbClr val="FFFFFF"/>
                </a:solidFill>
              </a:rPr>
              <a:t>Hypothesis</a:t>
            </a:r>
            <a:endParaRPr sz="2880">
              <a:solidFill>
                <a:srgbClr val="FFFFFF"/>
              </a:solidFill>
            </a:endParaRPr>
          </a:p>
          <a:p>
            <a:pPr algn="ctr"/>
            <a:r>
              <a:rPr lang="en" sz="2880">
                <a:solidFill>
                  <a:srgbClr val="FFFFFF"/>
                </a:solidFill>
              </a:rPr>
              <a:t>Test</a:t>
            </a:r>
            <a:endParaRPr sz="2880">
              <a:solidFill>
                <a:srgbClr val="FFFFFF"/>
              </a:solidFill>
            </a:endParaRPr>
          </a:p>
        </p:txBody>
      </p:sp>
      <p:sp>
        <p:nvSpPr>
          <p:cNvPr id="173" name="Google Shape;173;p29"/>
          <p:cNvSpPr txBox="1"/>
          <p:nvPr/>
        </p:nvSpPr>
        <p:spPr>
          <a:xfrm>
            <a:off x="1686466" y="2029555"/>
            <a:ext cx="1108800" cy="545040"/>
          </a:xfrm>
          <a:prstGeom prst="rect">
            <a:avLst/>
          </a:prstGeom>
          <a:noFill/>
          <a:ln>
            <a:noFill/>
          </a:ln>
        </p:spPr>
        <p:txBody>
          <a:bodyPr spcFirstLastPara="1" wrap="square" lIns="109710" tIns="109710" rIns="109710" bIns="109710" anchor="t" anchorCtr="0">
            <a:noAutofit/>
          </a:bodyPr>
          <a:lstStyle/>
          <a:p>
            <a:r>
              <a:rPr lang="en" sz="2880"/>
              <a:t>Data</a:t>
            </a:r>
            <a:endParaRPr sz="2880"/>
          </a:p>
        </p:txBody>
      </p:sp>
      <p:sp>
        <p:nvSpPr>
          <p:cNvPr id="174" name="Google Shape;174;p29"/>
          <p:cNvSpPr txBox="1"/>
          <p:nvPr/>
        </p:nvSpPr>
        <p:spPr>
          <a:xfrm>
            <a:off x="8032890" y="2029560"/>
            <a:ext cx="2472840" cy="545040"/>
          </a:xfrm>
          <a:prstGeom prst="rect">
            <a:avLst/>
          </a:prstGeom>
          <a:noFill/>
          <a:ln>
            <a:noFill/>
          </a:ln>
        </p:spPr>
        <p:txBody>
          <a:bodyPr spcFirstLastPara="1" wrap="square" lIns="109710" tIns="109710" rIns="109710" bIns="109710" anchor="t" anchorCtr="0">
            <a:noAutofit/>
          </a:bodyPr>
          <a:lstStyle/>
          <a:p>
            <a:r>
              <a:rPr lang="en" sz="2880"/>
              <a:t>p-value</a:t>
            </a:r>
            <a:endParaRPr sz="2880"/>
          </a:p>
        </p:txBody>
      </p:sp>
      <p:cxnSp>
        <p:nvCxnSpPr>
          <p:cNvPr id="175" name="Google Shape;175;p29"/>
          <p:cNvCxnSpPr>
            <a:stCxn id="173" idx="3"/>
            <a:endCxn id="172" idx="1"/>
          </p:cNvCxnSpPr>
          <p:nvPr/>
        </p:nvCxnSpPr>
        <p:spPr>
          <a:xfrm>
            <a:off x="2795266" y="2302075"/>
            <a:ext cx="1692720" cy="0"/>
          </a:xfrm>
          <a:prstGeom prst="straightConnector1">
            <a:avLst/>
          </a:prstGeom>
          <a:noFill/>
          <a:ln w="19050" cap="flat" cmpd="sng">
            <a:solidFill>
              <a:schemeClr val="dk2"/>
            </a:solidFill>
            <a:prstDash val="solid"/>
            <a:round/>
            <a:headEnd type="none" w="med" len="med"/>
            <a:tailEnd type="triangle" w="med" len="med"/>
          </a:ln>
        </p:spPr>
      </p:cxnSp>
      <p:cxnSp>
        <p:nvCxnSpPr>
          <p:cNvPr id="176" name="Google Shape;176;p29"/>
          <p:cNvCxnSpPr>
            <a:stCxn id="172" idx="3"/>
            <a:endCxn id="174" idx="1"/>
          </p:cNvCxnSpPr>
          <p:nvPr/>
        </p:nvCxnSpPr>
        <p:spPr>
          <a:xfrm>
            <a:off x="6647596" y="2302135"/>
            <a:ext cx="1385280" cy="0"/>
          </a:xfrm>
          <a:prstGeom prst="straightConnector1">
            <a:avLst/>
          </a:prstGeom>
          <a:noFill/>
          <a:ln w="19050" cap="flat" cmpd="sng">
            <a:solidFill>
              <a:schemeClr val="dk2"/>
            </a:solidFill>
            <a:prstDash val="solid"/>
            <a:round/>
            <a:headEnd type="none" w="med" len="med"/>
            <a:tailEnd type="triangle" w="med" len="med"/>
          </a:ln>
        </p:spPr>
      </p:cxnSp>
      <p:sp>
        <p:nvSpPr>
          <p:cNvPr id="177" name="Google Shape;177;p29"/>
          <p:cNvSpPr txBox="1">
            <a:spLocks noGrp="1"/>
          </p:cNvSpPr>
          <p:nvPr>
            <p:ph type="body" idx="1"/>
          </p:nvPr>
        </p:nvSpPr>
        <p:spPr>
          <a:xfrm>
            <a:off x="1158240" y="2749380"/>
            <a:ext cx="9875520" cy="2832840"/>
          </a:xfrm>
          <a:prstGeom prst="rect">
            <a:avLst/>
          </a:prstGeom>
        </p:spPr>
        <p:txBody>
          <a:bodyPr spcFirstLastPara="1" vert="horz" wrap="square" lIns="109710" tIns="109710" rIns="109710" bIns="109710" rtlCol="0" anchor="t" anchorCtr="0">
            <a:noAutofit/>
          </a:bodyPr>
          <a:lstStyle/>
          <a:p>
            <a:r>
              <a:rPr lang="en"/>
              <a:t>Gray box - </a:t>
            </a:r>
            <a:r>
              <a:rPr lang="en" b="1"/>
              <a:t>implicit assumptions</a:t>
            </a:r>
            <a:r>
              <a:rPr lang="en"/>
              <a:t>:</a:t>
            </a:r>
            <a:endParaRPr/>
          </a:p>
          <a:p>
            <a:pPr lvl="1">
              <a:spcBef>
                <a:spcPts val="1200"/>
              </a:spcBef>
            </a:pPr>
            <a:r>
              <a:rPr lang="en"/>
              <a:t>normality (violated here, daily returns have </a:t>
            </a:r>
            <a:r>
              <a:rPr lang="en" b="1"/>
              <a:t>heavy tails</a:t>
            </a:r>
            <a:r>
              <a:rPr lang="en"/>
              <a:t>)</a:t>
            </a:r>
            <a:endParaRPr/>
          </a:p>
          <a:p>
            <a:pPr>
              <a:spcBef>
                <a:spcPts val="1200"/>
              </a:spcBef>
            </a:pPr>
            <a:r>
              <a:rPr lang="en"/>
              <a:t>Hard to change assumptions.</a:t>
            </a:r>
            <a:endParaRPr/>
          </a:p>
          <a:p>
            <a:pPr>
              <a:spcBef>
                <a:spcPts val="1200"/>
              </a:spcBef>
              <a:spcAft>
                <a:spcPts val="1200"/>
              </a:spcAft>
            </a:pPr>
            <a:r>
              <a:rPr lang="en"/>
              <a:t>p-value is </a:t>
            </a:r>
            <a:r>
              <a:rPr lang="en" b="1"/>
              <a:t>not</a:t>
            </a:r>
            <a:r>
              <a:rPr lang="en"/>
              <a:t> the probability we care about.</a:t>
            </a:r>
            <a:endParaRPr/>
          </a:p>
        </p:txBody>
      </p:sp>
    </p:spTree>
    <p:extLst>
      <p:ext uri="{BB962C8B-B14F-4D97-AF65-F5344CB8AC3E}">
        <p14:creationId xmlns:p14="http://schemas.microsoft.com/office/powerpoint/2010/main" val="66468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10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10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10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1000"/>
                                        <p:tgtEl>
                                          <p:spTgt spid="1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BAC6-48C6-1340-8AB3-00B39D393148}"/>
              </a:ext>
            </a:extLst>
          </p:cNvPr>
          <p:cNvSpPr>
            <a:spLocks noGrp="1"/>
          </p:cNvSpPr>
          <p:nvPr>
            <p:ph type="title"/>
          </p:nvPr>
        </p:nvSpPr>
        <p:spPr/>
        <p:txBody>
          <a:bodyPr/>
          <a:lstStyle/>
          <a:p>
            <a:r>
              <a:rPr lang="fr-FR"/>
              <a:t>What's up? What's next?</a:t>
            </a:r>
          </a:p>
        </p:txBody>
      </p:sp>
      <p:sp>
        <p:nvSpPr>
          <p:cNvPr id="3" name="Content Placeholder 2">
            <a:extLst>
              <a:ext uri="{FF2B5EF4-FFF2-40B4-BE49-F238E27FC236}">
                <a16:creationId xmlns:a16="http://schemas.microsoft.com/office/drawing/2014/main" id="{70A7150B-D92F-6946-9F3D-EC5328E36173}"/>
              </a:ext>
            </a:extLst>
          </p:cNvPr>
          <p:cNvSpPr>
            <a:spLocks noGrp="1"/>
          </p:cNvSpPr>
          <p:nvPr>
            <p:ph idx="1"/>
          </p:nvPr>
        </p:nvSpPr>
        <p:spPr/>
        <p:txBody>
          <a:bodyPr/>
          <a:lstStyle/>
          <a:p>
            <a:r>
              <a:rPr lang="fr-FR"/>
              <a:t>Data science so far, since September?</a:t>
            </a:r>
          </a:p>
          <a:p>
            <a:r>
              <a:rPr lang="fr-FR"/>
              <a:t>Projects</a:t>
            </a:r>
          </a:p>
          <a:p>
            <a:r>
              <a:rPr lang="fr-FR"/>
              <a:t>Bayesian</a:t>
            </a:r>
          </a:p>
          <a:p>
            <a:r>
              <a:rPr lang="fr-FR"/>
              <a:t>Markov Chains</a:t>
            </a:r>
          </a:p>
          <a:p>
            <a:r>
              <a:rPr lang="fr-FR"/>
              <a:t>Monte Carlo</a:t>
            </a:r>
          </a:p>
          <a:p>
            <a:endParaRPr lang="fr-FR"/>
          </a:p>
          <a:p>
            <a:endParaRPr lang="fr-FR"/>
          </a:p>
        </p:txBody>
      </p:sp>
    </p:spTree>
    <p:extLst>
      <p:ext uri="{BB962C8B-B14F-4D97-AF65-F5344CB8AC3E}">
        <p14:creationId xmlns:p14="http://schemas.microsoft.com/office/powerpoint/2010/main" val="278226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3238-4FE5-C44A-B8A8-96FB44EE1A76}"/>
              </a:ext>
            </a:extLst>
          </p:cNvPr>
          <p:cNvSpPr>
            <a:spLocks noGrp="1"/>
          </p:cNvSpPr>
          <p:nvPr>
            <p:ph type="title"/>
          </p:nvPr>
        </p:nvSpPr>
        <p:spPr/>
        <p:txBody>
          <a:bodyPr/>
          <a:lstStyle/>
          <a:p>
            <a:r>
              <a:rPr lang="fr-FR"/>
              <a:t>What we want</a:t>
            </a:r>
          </a:p>
        </p:txBody>
      </p:sp>
      <p:sp>
        <p:nvSpPr>
          <p:cNvPr id="3" name="Content Placeholder 2">
            <a:extLst>
              <a:ext uri="{FF2B5EF4-FFF2-40B4-BE49-F238E27FC236}">
                <a16:creationId xmlns:a16="http://schemas.microsoft.com/office/drawing/2014/main" id="{A63AC4FE-851C-324F-8D4E-386CD52E58F4}"/>
              </a:ext>
            </a:extLst>
          </p:cNvPr>
          <p:cNvSpPr>
            <a:spLocks noGrp="1"/>
          </p:cNvSpPr>
          <p:nvPr>
            <p:ph idx="1"/>
          </p:nvPr>
        </p:nvSpPr>
        <p:spPr/>
        <p:txBody>
          <a:bodyPr/>
          <a:lstStyle/>
          <a:p>
            <a:r>
              <a:rPr lang="fr-FR"/>
              <a:t>Performance</a:t>
            </a:r>
          </a:p>
          <a:p>
            <a:r>
              <a:rPr lang="fr-FR"/>
              <a:t>Reliability and robustness: no unrealistic assumptions</a:t>
            </a:r>
          </a:p>
          <a:p>
            <a:r>
              <a:rPr lang="fr-FR"/>
              <a:t>Interpretability – easy to understand: no p-values, no NULL hypothesis, no black box</a:t>
            </a:r>
          </a:p>
          <a:p>
            <a:endParaRPr lang="fr-FR"/>
          </a:p>
          <a:p>
            <a:endParaRPr lang="fr-FR"/>
          </a:p>
        </p:txBody>
      </p:sp>
    </p:spTree>
    <p:extLst>
      <p:ext uri="{BB962C8B-B14F-4D97-AF65-F5344CB8AC3E}">
        <p14:creationId xmlns:p14="http://schemas.microsoft.com/office/powerpoint/2010/main" val="1177803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Probabilistic Programming</a:t>
            </a:r>
            <a:endParaRPr/>
          </a:p>
        </p:txBody>
      </p:sp>
      <p:sp>
        <p:nvSpPr>
          <p:cNvPr id="183" name="Google Shape;183;p30"/>
          <p:cNvSpPr txBox="1">
            <a:spLocks noGrp="1"/>
          </p:cNvSpPr>
          <p:nvPr>
            <p:ph type="body" idx="1"/>
          </p:nvPr>
        </p:nvSpPr>
        <p:spPr>
          <a:xfrm>
            <a:off x="1158240" y="3734900"/>
            <a:ext cx="9875520" cy="2265480"/>
          </a:xfrm>
          <a:prstGeom prst="rect">
            <a:avLst/>
          </a:prstGeom>
        </p:spPr>
        <p:txBody>
          <a:bodyPr spcFirstLastPara="1" vert="horz" wrap="square" lIns="109710" tIns="109710" rIns="109710" bIns="109710" rtlCol="0" anchor="t" anchorCtr="0">
            <a:noAutofit/>
          </a:bodyPr>
          <a:lstStyle/>
          <a:p>
            <a:pPr>
              <a:buFont typeface="Arial"/>
              <a:buChar char="⚫"/>
            </a:pPr>
            <a:r>
              <a:rPr lang="en"/>
              <a:t>Build </a:t>
            </a:r>
            <a:r>
              <a:rPr lang="en" b="1"/>
              <a:t>custom model</a:t>
            </a:r>
            <a:r>
              <a:rPr lang="en"/>
              <a:t> in </a:t>
            </a:r>
            <a:r>
              <a:rPr lang="en" b="1"/>
              <a:t>code </a:t>
            </a:r>
            <a:r>
              <a:rPr lang="en"/>
              <a:t>(open box)</a:t>
            </a:r>
            <a:endParaRPr/>
          </a:p>
          <a:p>
            <a:pPr>
              <a:spcBef>
                <a:spcPts val="1200"/>
              </a:spcBef>
            </a:pPr>
            <a:r>
              <a:rPr lang="en" b="1"/>
              <a:t>Automatic inference</a:t>
            </a:r>
            <a:r>
              <a:rPr lang="en"/>
              <a:t> with MCMC</a:t>
            </a:r>
            <a:endParaRPr/>
          </a:p>
          <a:p>
            <a:pPr>
              <a:lnSpc>
                <a:spcPct val="100000"/>
              </a:lnSpc>
              <a:spcBef>
                <a:spcPts val="1200"/>
              </a:spcBef>
              <a:buClr>
                <a:schemeClr val="dk1"/>
              </a:buClr>
              <a:buFont typeface="Arial"/>
              <a:buChar char="⚫"/>
            </a:pPr>
            <a:r>
              <a:rPr lang="en" b="1"/>
              <a:t>Bayesian</a:t>
            </a:r>
            <a:r>
              <a:rPr lang="en"/>
              <a:t> (actual probabilities, priors)</a:t>
            </a:r>
            <a:endParaRPr/>
          </a:p>
          <a:p>
            <a:pPr marL="0" indent="0">
              <a:spcBef>
                <a:spcPts val="1200"/>
              </a:spcBef>
              <a:buNone/>
            </a:pPr>
            <a:endParaRPr/>
          </a:p>
        </p:txBody>
      </p:sp>
      <p:sp>
        <p:nvSpPr>
          <p:cNvPr id="184" name="Google Shape;184;p30"/>
          <p:cNvSpPr/>
          <p:nvPr/>
        </p:nvSpPr>
        <p:spPr>
          <a:xfrm>
            <a:off x="4248210" y="1787966"/>
            <a:ext cx="2399400" cy="15548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Custom</a:t>
            </a:r>
            <a:endParaRPr sz="2880">
              <a:latin typeface="Open Sans"/>
              <a:ea typeface="Open Sans"/>
              <a:cs typeface="Open Sans"/>
              <a:sym typeface="Open Sans"/>
            </a:endParaRPr>
          </a:p>
          <a:p>
            <a:pPr algn="ctr"/>
            <a:r>
              <a:rPr lang="en" sz="2880">
                <a:latin typeface="Open Sans"/>
                <a:ea typeface="Open Sans"/>
                <a:cs typeface="Open Sans"/>
                <a:sym typeface="Open Sans"/>
              </a:rPr>
              <a:t>Probabilistic</a:t>
            </a:r>
            <a:endParaRPr sz="2880">
              <a:latin typeface="Open Sans"/>
              <a:ea typeface="Open Sans"/>
              <a:cs typeface="Open Sans"/>
              <a:sym typeface="Open Sans"/>
            </a:endParaRPr>
          </a:p>
          <a:p>
            <a:pPr algn="ctr"/>
            <a:r>
              <a:rPr lang="en" sz="2880">
                <a:latin typeface="Open Sans"/>
                <a:ea typeface="Open Sans"/>
                <a:cs typeface="Open Sans"/>
                <a:sym typeface="Open Sans"/>
              </a:rPr>
              <a:t>Model</a:t>
            </a:r>
            <a:endParaRPr sz="2880">
              <a:latin typeface="Open Sans"/>
              <a:ea typeface="Open Sans"/>
              <a:cs typeface="Open Sans"/>
              <a:sym typeface="Open Sans"/>
            </a:endParaRPr>
          </a:p>
        </p:txBody>
      </p:sp>
      <p:sp>
        <p:nvSpPr>
          <p:cNvPr id="185" name="Google Shape;185;p30"/>
          <p:cNvSpPr txBox="1"/>
          <p:nvPr/>
        </p:nvSpPr>
        <p:spPr>
          <a:xfrm>
            <a:off x="1686466" y="2303875"/>
            <a:ext cx="110880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Data</a:t>
            </a:r>
            <a:endParaRPr sz="2880">
              <a:latin typeface="Open Sans"/>
              <a:ea typeface="Open Sans"/>
              <a:cs typeface="Open Sans"/>
              <a:sym typeface="Open Sans"/>
            </a:endParaRPr>
          </a:p>
        </p:txBody>
      </p:sp>
      <p:sp>
        <p:nvSpPr>
          <p:cNvPr id="186" name="Google Shape;186;p30"/>
          <p:cNvSpPr txBox="1"/>
          <p:nvPr/>
        </p:nvSpPr>
        <p:spPr>
          <a:xfrm>
            <a:off x="8032876" y="2303875"/>
            <a:ext cx="2472840" cy="545040"/>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Probabilities</a:t>
            </a:r>
            <a:endParaRPr sz="2880">
              <a:latin typeface="Open Sans"/>
              <a:ea typeface="Open Sans"/>
              <a:cs typeface="Open Sans"/>
              <a:sym typeface="Open Sans"/>
            </a:endParaRPr>
          </a:p>
        </p:txBody>
      </p:sp>
      <p:cxnSp>
        <p:nvCxnSpPr>
          <p:cNvPr id="187" name="Google Shape;187;p30"/>
          <p:cNvCxnSpPr>
            <a:stCxn id="185" idx="3"/>
            <a:endCxn id="184" idx="1"/>
          </p:cNvCxnSpPr>
          <p:nvPr/>
        </p:nvCxnSpPr>
        <p:spPr>
          <a:xfrm rot="10800000" flipH="1">
            <a:off x="2795264" y="2565235"/>
            <a:ext cx="1452960" cy="11160"/>
          </a:xfrm>
          <a:prstGeom prst="straightConnector1">
            <a:avLst/>
          </a:prstGeom>
          <a:noFill/>
          <a:ln w="19050" cap="flat" cmpd="sng">
            <a:solidFill>
              <a:schemeClr val="dk2"/>
            </a:solidFill>
            <a:prstDash val="solid"/>
            <a:round/>
            <a:headEnd type="none" w="med" len="med"/>
            <a:tailEnd type="triangle" w="med" len="med"/>
          </a:ln>
        </p:spPr>
      </p:cxnSp>
      <p:cxnSp>
        <p:nvCxnSpPr>
          <p:cNvPr id="188" name="Google Shape;188;p30"/>
          <p:cNvCxnSpPr>
            <a:stCxn id="184" idx="3"/>
            <a:endCxn id="186" idx="1"/>
          </p:cNvCxnSpPr>
          <p:nvPr/>
        </p:nvCxnSpPr>
        <p:spPr>
          <a:xfrm>
            <a:off x="6647610" y="2565386"/>
            <a:ext cx="1385280" cy="11160"/>
          </a:xfrm>
          <a:prstGeom prst="straightConnector1">
            <a:avLst/>
          </a:prstGeom>
          <a:noFill/>
          <a:ln w="1905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5435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10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1000"/>
                                        <p:tgtEl>
                                          <p:spTgt spid="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Effect transition="in" filter="fade">
                                      <p:cBhvr>
                                        <p:cTn id="17" dur="1000"/>
                                        <p:tgtEl>
                                          <p:spTgt spid="1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CBE95-7168-154E-B591-C6C933499256}"/>
              </a:ext>
            </a:extLst>
          </p:cNvPr>
          <p:cNvSpPr>
            <a:spLocks noGrp="1"/>
          </p:cNvSpPr>
          <p:nvPr>
            <p:ph type="title"/>
          </p:nvPr>
        </p:nvSpPr>
        <p:spPr/>
        <p:txBody>
          <a:bodyPr/>
          <a:lstStyle/>
          <a:p>
            <a:r>
              <a:rPr lang="fr-FR"/>
              <a:t>For real</a:t>
            </a:r>
          </a:p>
        </p:txBody>
      </p:sp>
      <p:sp>
        <p:nvSpPr>
          <p:cNvPr id="3" name="Content Placeholder 2">
            <a:extLst>
              <a:ext uri="{FF2B5EF4-FFF2-40B4-BE49-F238E27FC236}">
                <a16:creationId xmlns:a16="http://schemas.microsoft.com/office/drawing/2014/main" id="{ECA14374-E1CF-A443-9CD0-75CADCDF804F}"/>
              </a:ext>
            </a:extLst>
          </p:cNvPr>
          <p:cNvSpPr>
            <a:spLocks noGrp="1"/>
          </p:cNvSpPr>
          <p:nvPr>
            <p:ph sz="half" idx="1"/>
          </p:nvPr>
        </p:nvSpPr>
        <p:spPr/>
        <p:txBody>
          <a:bodyPr/>
          <a:lstStyle/>
          <a:p>
            <a:r>
              <a:rPr lang="fr-FR"/>
              <a:t>Choose the distribution of </a:t>
            </a:r>
          </a:p>
          <a:p>
            <a:pPr lvl="1"/>
            <a:r>
              <a:rPr lang="fr-FR"/>
              <a:t>our priors</a:t>
            </a:r>
          </a:p>
          <a:p>
            <a:pPr lvl="1"/>
            <a:r>
              <a:rPr lang="fr-FR"/>
              <a:t>our target (posterior)</a:t>
            </a:r>
          </a:p>
          <a:p>
            <a:r>
              <a:rPr lang="fr-FR"/>
              <a:t>Define the relation between the target and the priors</a:t>
            </a:r>
          </a:p>
          <a:p>
            <a:r>
              <a:rPr lang="fr-FR"/>
              <a:t>Sample the Evidence</a:t>
            </a:r>
          </a:p>
          <a:p>
            <a:endParaRPr lang="fr-FR"/>
          </a:p>
        </p:txBody>
      </p:sp>
      <p:sp>
        <p:nvSpPr>
          <p:cNvPr id="4" name="Content Placeholder 3">
            <a:extLst>
              <a:ext uri="{FF2B5EF4-FFF2-40B4-BE49-F238E27FC236}">
                <a16:creationId xmlns:a16="http://schemas.microsoft.com/office/drawing/2014/main" id="{3E8AD958-65A2-2A4A-95CE-196C3ECA3CD7}"/>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11344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p:nvPr/>
        </p:nvSpPr>
        <p:spPr>
          <a:xfrm>
            <a:off x="4682446" y="35163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endParaRPr sz="2160">
              <a:latin typeface="Open Sans"/>
              <a:ea typeface="Open Sans"/>
              <a:cs typeface="Open Sans"/>
              <a:sym typeface="Open Sans"/>
            </a:endParaRPr>
          </a:p>
        </p:txBody>
      </p:sp>
      <p:sp>
        <p:nvSpPr>
          <p:cNvPr id="224" name="Google Shape;224;p33"/>
          <p:cNvSpPr txBox="1">
            <a:spLocks noGrp="1"/>
          </p:cNvSpPr>
          <p:nvPr>
            <p:ph type="title"/>
          </p:nvPr>
        </p:nvSpPr>
        <p:spPr>
          <a:xfrm>
            <a:off x="1158240" y="278150"/>
            <a:ext cx="10105200" cy="1143360"/>
          </a:xfrm>
          <a:prstGeom prst="rect">
            <a:avLst/>
          </a:prstGeom>
        </p:spPr>
        <p:txBody>
          <a:bodyPr spcFirstLastPara="1" vert="horz" wrap="square" lIns="109710" tIns="109710" rIns="109710" bIns="109710" rtlCol="0" anchor="b" anchorCtr="0">
            <a:noAutofit/>
          </a:bodyPr>
          <a:lstStyle/>
          <a:p>
            <a:r>
              <a:rPr lang="en"/>
              <a:t>Modeling financial returns</a:t>
            </a:r>
            <a:endParaRPr/>
          </a:p>
        </p:txBody>
      </p:sp>
      <p:cxnSp>
        <p:nvCxnSpPr>
          <p:cNvPr id="225" name="Google Shape;225;p33"/>
          <p:cNvCxnSpPr/>
          <p:nvPr/>
        </p:nvCxnSpPr>
        <p:spPr>
          <a:xfrm rot="10800000">
            <a:off x="8989680" y="2711924"/>
            <a:ext cx="0" cy="2365200"/>
          </a:xfrm>
          <a:prstGeom prst="straightConnector1">
            <a:avLst/>
          </a:prstGeom>
          <a:noFill/>
          <a:ln w="38100" cap="flat" cmpd="sng">
            <a:solidFill>
              <a:schemeClr val="dk2"/>
            </a:solidFill>
            <a:prstDash val="solid"/>
            <a:round/>
            <a:headEnd type="none" w="med" len="med"/>
            <a:tailEnd type="triangle" w="med" len="med"/>
          </a:ln>
        </p:spPr>
      </p:cxnSp>
      <p:sp>
        <p:nvSpPr>
          <p:cNvPr id="226" name="Google Shape;226;p33"/>
          <p:cNvSpPr txBox="1"/>
          <p:nvPr/>
        </p:nvSpPr>
        <p:spPr>
          <a:xfrm rot="5400000">
            <a:off x="7176960" y="3459325"/>
            <a:ext cx="5245200" cy="1452600"/>
          </a:xfrm>
          <a:prstGeom prst="rect">
            <a:avLst/>
          </a:prstGeom>
          <a:noFill/>
          <a:ln>
            <a:noFill/>
          </a:ln>
        </p:spPr>
        <p:txBody>
          <a:bodyPr spcFirstLastPara="1" wrap="square" lIns="109710" tIns="109710" rIns="109710" bIns="109710" anchor="t" anchorCtr="0">
            <a:noAutofit/>
          </a:bodyPr>
          <a:lstStyle/>
          <a:p>
            <a:pPr algn="ctr"/>
            <a:r>
              <a:rPr lang="en" sz="2880">
                <a:latin typeface="Open Sans"/>
                <a:ea typeface="Open Sans"/>
                <a:cs typeface="Open Sans"/>
                <a:sym typeface="Open Sans"/>
              </a:rPr>
              <a:t>Inference: Bayes Formula</a:t>
            </a:r>
            <a:endParaRPr sz="2880">
              <a:latin typeface="Open Sans"/>
              <a:ea typeface="Open Sans"/>
              <a:cs typeface="Open Sans"/>
              <a:sym typeface="Open Sans"/>
            </a:endParaRPr>
          </a:p>
          <a:p>
            <a:pPr algn="ctr"/>
            <a:r>
              <a:rPr lang="en" sz="2880">
                <a:latin typeface="Open Sans"/>
                <a:ea typeface="Open Sans"/>
                <a:cs typeface="Open Sans"/>
                <a:sym typeface="Open Sans"/>
              </a:rPr>
              <a:t>probability of parameters given data</a:t>
            </a:r>
            <a:endParaRPr sz="2880">
              <a:latin typeface="Open Sans"/>
              <a:ea typeface="Open Sans"/>
              <a:cs typeface="Open Sans"/>
              <a:sym typeface="Open Sans"/>
            </a:endParaRPr>
          </a:p>
        </p:txBody>
      </p:sp>
      <p:pic>
        <p:nvPicPr>
          <p:cNvPr id="227" name="Google Shape;227;p33"/>
          <p:cNvPicPr preferRelativeResize="0"/>
          <p:nvPr/>
        </p:nvPicPr>
        <p:blipFill>
          <a:blip r:embed="rId3">
            <a:alphaModFix/>
          </a:blip>
          <a:stretch>
            <a:fillRect/>
          </a:stretch>
        </p:blipFill>
        <p:spPr>
          <a:xfrm>
            <a:off x="5650367" y="3516670"/>
            <a:ext cx="891266" cy="710970"/>
          </a:xfrm>
          <a:prstGeom prst="rect">
            <a:avLst/>
          </a:prstGeom>
          <a:noFill/>
          <a:ln>
            <a:noFill/>
          </a:ln>
        </p:spPr>
      </p:pic>
      <p:sp>
        <p:nvSpPr>
          <p:cNvPr id="228" name="Google Shape;228;p33"/>
          <p:cNvSpPr/>
          <p:nvPr/>
        </p:nvSpPr>
        <p:spPr>
          <a:xfrm>
            <a:off x="1158226" y="18972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Latent causes</a:t>
            </a:r>
            <a:endParaRPr sz="2880">
              <a:latin typeface="Open Sans"/>
              <a:ea typeface="Open Sans"/>
              <a:cs typeface="Open Sans"/>
              <a:sym typeface="Open Sans"/>
            </a:endParaRPr>
          </a:p>
          <a:p>
            <a:pPr algn="ctr"/>
            <a:r>
              <a:rPr lang="en" sz="2880">
                <a:latin typeface="Open Sans"/>
                <a:ea typeface="Open Sans"/>
                <a:cs typeface="Open Sans"/>
                <a:sym typeface="Open Sans"/>
              </a:rPr>
              <a:t>(Parameters)</a:t>
            </a:r>
            <a:endParaRPr sz="2880">
              <a:latin typeface="Open Sans"/>
              <a:ea typeface="Open Sans"/>
              <a:cs typeface="Open Sans"/>
              <a:sym typeface="Open Sans"/>
            </a:endParaRPr>
          </a:p>
        </p:txBody>
      </p:sp>
      <p:sp>
        <p:nvSpPr>
          <p:cNvPr id="229" name="Google Shape;229;p33"/>
          <p:cNvSpPr/>
          <p:nvPr/>
        </p:nvSpPr>
        <p:spPr>
          <a:xfrm>
            <a:off x="1158226" y="35163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Distribution</a:t>
            </a:r>
            <a:endParaRPr sz="2880">
              <a:latin typeface="Open Sans"/>
              <a:ea typeface="Open Sans"/>
              <a:cs typeface="Open Sans"/>
              <a:sym typeface="Open Sans"/>
            </a:endParaRPr>
          </a:p>
          <a:p>
            <a:pPr algn="ctr"/>
            <a:r>
              <a:rPr lang="en" sz="2880">
                <a:latin typeface="Open Sans"/>
                <a:ea typeface="Open Sans"/>
                <a:cs typeface="Open Sans"/>
                <a:sym typeface="Open Sans"/>
              </a:rPr>
              <a:t>of Data</a:t>
            </a:r>
            <a:endParaRPr sz="2880">
              <a:latin typeface="Open Sans"/>
              <a:ea typeface="Open Sans"/>
              <a:cs typeface="Open Sans"/>
              <a:sym typeface="Open Sans"/>
            </a:endParaRPr>
          </a:p>
        </p:txBody>
      </p:sp>
      <p:cxnSp>
        <p:nvCxnSpPr>
          <p:cNvPr id="230" name="Google Shape;230;p33"/>
          <p:cNvCxnSpPr>
            <a:stCxn id="228" idx="2"/>
            <a:endCxn id="229" idx="0"/>
          </p:cNvCxnSpPr>
          <p:nvPr/>
        </p:nvCxnSpPr>
        <p:spPr>
          <a:xfrm>
            <a:off x="2571766" y="3040610"/>
            <a:ext cx="0" cy="475560"/>
          </a:xfrm>
          <a:prstGeom prst="straightConnector1">
            <a:avLst/>
          </a:prstGeom>
          <a:noFill/>
          <a:ln w="38100" cap="flat" cmpd="sng">
            <a:solidFill>
              <a:schemeClr val="dk2"/>
            </a:solidFill>
            <a:prstDash val="solid"/>
            <a:round/>
            <a:headEnd type="none" w="med" len="med"/>
            <a:tailEnd type="triangle" w="med" len="med"/>
          </a:ln>
        </p:spPr>
      </p:cxnSp>
      <p:sp>
        <p:nvSpPr>
          <p:cNvPr id="231" name="Google Shape;231;p33"/>
          <p:cNvSpPr/>
          <p:nvPr/>
        </p:nvSpPr>
        <p:spPr>
          <a:xfrm>
            <a:off x="1158244" y="51354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r>
              <a:rPr lang="en" sz="2880">
                <a:latin typeface="Open Sans"/>
                <a:ea typeface="Open Sans"/>
                <a:cs typeface="Open Sans"/>
                <a:sym typeface="Open Sans"/>
              </a:rPr>
              <a:t>Observed Data</a:t>
            </a:r>
            <a:endParaRPr sz="2880">
              <a:latin typeface="Open Sans"/>
              <a:ea typeface="Open Sans"/>
              <a:cs typeface="Open Sans"/>
              <a:sym typeface="Open Sans"/>
            </a:endParaRPr>
          </a:p>
        </p:txBody>
      </p:sp>
      <p:cxnSp>
        <p:nvCxnSpPr>
          <p:cNvPr id="232" name="Google Shape;232;p33"/>
          <p:cNvCxnSpPr/>
          <p:nvPr/>
        </p:nvCxnSpPr>
        <p:spPr>
          <a:xfrm>
            <a:off x="2562106" y="4659650"/>
            <a:ext cx="0" cy="475920"/>
          </a:xfrm>
          <a:prstGeom prst="straightConnector1">
            <a:avLst/>
          </a:prstGeom>
          <a:noFill/>
          <a:ln w="38100" cap="flat" cmpd="sng">
            <a:solidFill>
              <a:schemeClr val="dk2"/>
            </a:solidFill>
            <a:prstDash val="solid"/>
            <a:round/>
            <a:headEnd type="none" w="med" len="med"/>
            <a:tailEnd type="triangle" w="med" len="med"/>
          </a:ln>
        </p:spPr>
      </p:cxnSp>
      <p:sp>
        <p:nvSpPr>
          <p:cNvPr id="233" name="Google Shape;233;p33"/>
          <p:cNvSpPr/>
          <p:nvPr/>
        </p:nvSpPr>
        <p:spPr>
          <a:xfrm>
            <a:off x="4682446" y="18972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marL="548640" indent="-411480">
              <a:buSzPts val="1800"/>
              <a:buFont typeface="Open Sans"/>
              <a:buChar char="⚫"/>
            </a:pPr>
            <a:r>
              <a:rPr lang="en" sz="2160">
                <a:latin typeface="Open Sans"/>
                <a:ea typeface="Open Sans"/>
                <a:cs typeface="Open Sans"/>
                <a:sym typeface="Open Sans"/>
              </a:rPr>
              <a:t>location</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scale</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tails</a:t>
            </a:r>
            <a:endParaRPr sz="2160">
              <a:latin typeface="Open Sans"/>
              <a:ea typeface="Open Sans"/>
              <a:cs typeface="Open Sans"/>
              <a:sym typeface="Open Sans"/>
            </a:endParaRPr>
          </a:p>
        </p:txBody>
      </p:sp>
      <p:cxnSp>
        <p:nvCxnSpPr>
          <p:cNvPr id="234" name="Google Shape;234;p33"/>
          <p:cNvCxnSpPr>
            <a:stCxn id="233" idx="2"/>
            <a:endCxn id="223" idx="0"/>
          </p:cNvCxnSpPr>
          <p:nvPr/>
        </p:nvCxnSpPr>
        <p:spPr>
          <a:xfrm>
            <a:off x="6095986" y="3040610"/>
            <a:ext cx="0" cy="475560"/>
          </a:xfrm>
          <a:prstGeom prst="straightConnector1">
            <a:avLst/>
          </a:prstGeom>
          <a:noFill/>
          <a:ln w="38100" cap="flat" cmpd="sng">
            <a:solidFill>
              <a:schemeClr val="dk2"/>
            </a:solidFill>
            <a:prstDash val="solid"/>
            <a:round/>
            <a:headEnd type="none" w="med" len="med"/>
            <a:tailEnd type="triangle" w="med" len="med"/>
          </a:ln>
        </p:spPr>
      </p:cxnSp>
      <p:sp>
        <p:nvSpPr>
          <p:cNvPr id="235" name="Google Shape;235;p33"/>
          <p:cNvSpPr/>
          <p:nvPr/>
        </p:nvSpPr>
        <p:spPr>
          <a:xfrm>
            <a:off x="4682464" y="5135450"/>
            <a:ext cx="2827080" cy="114336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endParaRPr sz="2880"/>
          </a:p>
        </p:txBody>
      </p:sp>
      <p:cxnSp>
        <p:nvCxnSpPr>
          <p:cNvPr id="236" name="Google Shape;236;p33"/>
          <p:cNvCxnSpPr/>
          <p:nvPr/>
        </p:nvCxnSpPr>
        <p:spPr>
          <a:xfrm>
            <a:off x="6086327" y="4659650"/>
            <a:ext cx="0" cy="475920"/>
          </a:xfrm>
          <a:prstGeom prst="straightConnector1">
            <a:avLst/>
          </a:prstGeom>
          <a:noFill/>
          <a:ln w="38100" cap="flat" cmpd="sng">
            <a:solidFill>
              <a:schemeClr val="dk2"/>
            </a:solidFill>
            <a:prstDash val="solid"/>
            <a:round/>
            <a:headEnd type="none" w="med" len="med"/>
            <a:tailEnd type="triangle" w="med" len="med"/>
          </a:ln>
        </p:spPr>
      </p:cxnSp>
      <p:pic>
        <p:nvPicPr>
          <p:cNvPr id="237" name="Google Shape;237;p33"/>
          <p:cNvPicPr preferRelativeResize="0"/>
          <p:nvPr/>
        </p:nvPicPr>
        <p:blipFill>
          <a:blip r:embed="rId4">
            <a:alphaModFix/>
          </a:blip>
          <a:stretch>
            <a:fillRect/>
          </a:stretch>
        </p:blipFill>
        <p:spPr>
          <a:xfrm>
            <a:off x="5442301" y="5191668"/>
            <a:ext cx="1307387" cy="927721"/>
          </a:xfrm>
          <a:prstGeom prst="rect">
            <a:avLst/>
          </a:prstGeom>
          <a:noFill/>
          <a:ln>
            <a:noFill/>
          </a:ln>
        </p:spPr>
      </p:pic>
      <p:sp>
        <p:nvSpPr>
          <p:cNvPr id="238" name="Google Shape;238;p33"/>
          <p:cNvSpPr txBox="1"/>
          <p:nvPr/>
        </p:nvSpPr>
        <p:spPr>
          <a:xfrm>
            <a:off x="4753650" y="3980730"/>
            <a:ext cx="2755800" cy="789840"/>
          </a:xfrm>
          <a:prstGeom prst="rect">
            <a:avLst/>
          </a:prstGeom>
          <a:noFill/>
          <a:ln>
            <a:noFill/>
          </a:ln>
        </p:spPr>
        <p:txBody>
          <a:bodyPr spcFirstLastPara="1" wrap="square" lIns="109710" tIns="109710" rIns="109710" bIns="109710" anchor="ctr" anchorCtr="0">
            <a:noAutofit/>
          </a:bodyPr>
          <a:lstStyle/>
          <a:p>
            <a:pPr algn="ctr"/>
            <a:r>
              <a:rPr lang="en" sz="1440">
                <a:solidFill>
                  <a:schemeClr val="dk1"/>
                </a:solidFill>
                <a:latin typeface="Open Sans"/>
                <a:ea typeface="Open Sans"/>
                <a:cs typeface="Open Sans"/>
                <a:sym typeface="Open Sans"/>
              </a:rPr>
              <a:t>Student-T Distribution</a:t>
            </a:r>
            <a:endParaRPr sz="1440"/>
          </a:p>
        </p:txBody>
      </p:sp>
    </p:spTree>
    <p:extLst>
      <p:ext uri="{BB962C8B-B14F-4D97-AF65-F5344CB8AC3E}">
        <p14:creationId xmlns:p14="http://schemas.microsoft.com/office/powerpoint/2010/main" val="29071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par>
                                <p:cTn id="8" presetID="10" presetClass="entr" presetSubtype="0" fill="hold" nodeType="withEffect">
                                  <p:stCondLst>
                                    <p:cond delay="0"/>
                                  </p:stCondLst>
                                  <p:childTnLst>
                                    <p:set>
                                      <p:cBhvr>
                                        <p:cTn id="9" dur="1" fill="hold">
                                          <p:stCondLst>
                                            <p:cond delay="0"/>
                                          </p:stCondLst>
                                        </p:cTn>
                                        <p:tgtEl>
                                          <p:spTgt spid="225"/>
                                        </p:tgtEl>
                                        <p:attrNameLst>
                                          <p:attrName>style.visibility</p:attrName>
                                        </p:attrNameLst>
                                      </p:cBhvr>
                                      <p:to>
                                        <p:strVal val="visible"/>
                                      </p:to>
                                    </p:set>
                                    <p:animEffect transition="in" filter="fade">
                                      <p:cBhvr>
                                        <p:cTn id="10" dur="1000"/>
                                        <p:tgtEl>
                                          <p:spTgt spid="225"/>
                                        </p:tgtEl>
                                      </p:cBhvr>
                                    </p:animEffect>
                                  </p:childTnLst>
                                </p:cTn>
                              </p:par>
                              <p:par>
                                <p:cTn id="11" presetID="10" presetClass="entr" presetSubtype="0" fill="hold" nodeType="withEffect">
                                  <p:stCondLst>
                                    <p:cond delay="0"/>
                                  </p:stCondLst>
                                  <p:childTnLst>
                                    <p:set>
                                      <p:cBhvr>
                                        <p:cTn id="12" dur="1" fill="hold">
                                          <p:stCondLst>
                                            <p:cond delay="0"/>
                                          </p:stCondLst>
                                        </p:cTn>
                                        <p:tgtEl>
                                          <p:spTgt spid="226"/>
                                        </p:tgtEl>
                                        <p:attrNameLst>
                                          <p:attrName>style.visibility</p:attrName>
                                        </p:attrNameLst>
                                      </p:cBhvr>
                                      <p:to>
                                        <p:strVal val="visible"/>
                                      </p:to>
                                    </p:set>
                                    <p:animEffect transition="in" filter="fade">
                                      <p:cBhvr>
                                        <p:cTn id="13" dur="1000"/>
                                        <p:tgtEl>
                                          <p:spTgt spid="226"/>
                                        </p:tgtEl>
                                      </p:cBhvr>
                                    </p:animEffect>
                                  </p:childTnLst>
                                </p:cTn>
                              </p:par>
                              <p:par>
                                <p:cTn id="14" presetID="10" presetClass="entr" presetSubtype="0" fill="hold" nodeType="with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fade">
                                      <p:cBhvr>
                                        <p:cTn id="16" dur="1000"/>
                                        <p:tgtEl>
                                          <p:spTgt spid="227"/>
                                        </p:tgtEl>
                                      </p:cBhvr>
                                    </p:animEffect>
                                  </p:childTnLst>
                                </p:cTn>
                              </p:par>
                              <p:par>
                                <p:cTn id="17" presetID="10" presetClass="entr" presetSubtype="0" fill="hold" nodeType="withEffect">
                                  <p:stCondLst>
                                    <p:cond delay="0"/>
                                  </p:stCondLst>
                                  <p:childTnLst>
                                    <p:set>
                                      <p:cBhvr>
                                        <p:cTn id="18" dur="1" fill="hold">
                                          <p:stCondLst>
                                            <p:cond delay="0"/>
                                          </p:stCondLst>
                                        </p:cTn>
                                        <p:tgtEl>
                                          <p:spTgt spid="238"/>
                                        </p:tgtEl>
                                        <p:attrNameLst>
                                          <p:attrName>style.visibility</p:attrName>
                                        </p:attrNameLst>
                                      </p:cBhvr>
                                      <p:to>
                                        <p:strVal val="visible"/>
                                      </p:to>
                                    </p:set>
                                    <p:animEffect transition="in" filter="fade">
                                      <p:cBhvr>
                                        <p:cTn id="19" dur="1000"/>
                                        <p:tgtEl>
                                          <p:spTgt spid="238"/>
                                        </p:tgtEl>
                                      </p:cBhvr>
                                    </p:animEffect>
                                  </p:childTnLst>
                                </p:cTn>
                              </p:par>
                              <p:par>
                                <p:cTn id="20" presetID="10" presetClass="entr" presetSubtype="0" fill="hold" nodeType="with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1000"/>
                                        <p:tgtEl>
                                          <p:spTgt spid="233"/>
                                        </p:tgtEl>
                                      </p:cBhvr>
                                    </p:animEffect>
                                  </p:childTnLst>
                                </p:cTn>
                              </p:par>
                              <p:par>
                                <p:cTn id="23" presetID="10" presetClass="entr" presetSubtype="0" fill="hold" nodeType="withEffect">
                                  <p:stCondLst>
                                    <p:cond delay="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1000"/>
                                        <p:tgtEl>
                                          <p:spTgt spid="234"/>
                                        </p:tgtEl>
                                      </p:cBhvr>
                                    </p:animEffect>
                                  </p:childTnLst>
                                </p:cTn>
                              </p:par>
                              <p:par>
                                <p:cTn id="26" presetID="10" presetClass="entr" presetSubtype="0" fill="hold"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1000"/>
                                        <p:tgtEl>
                                          <p:spTgt spid="235"/>
                                        </p:tgtEl>
                                      </p:cBhvr>
                                    </p:animEffect>
                                  </p:childTnLst>
                                </p:cTn>
                              </p:par>
                              <p:par>
                                <p:cTn id="29" presetID="10" presetClass="entr" presetSubtype="0" fill="hold" nodeType="with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1000"/>
                                        <p:tgtEl>
                                          <p:spTgt spid="236"/>
                                        </p:tgtEl>
                                      </p:cBhvr>
                                    </p:animEffect>
                                  </p:childTnLst>
                                </p:cTn>
                              </p:par>
                              <p:par>
                                <p:cTn id="32" presetID="10" presetClass="entr" presetSubtype="0" fill="hold" nodeType="withEffect">
                                  <p:stCondLst>
                                    <p:cond delay="0"/>
                                  </p:stCondLst>
                                  <p:childTnLst>
                                    <p:set>
                                      <p:cBhvr>
                                        <p:cTn id="33" dur="1" fill="hold">
                                          <p:stCondLst>
                                            <p:cond delay="0"/>
                                          </p:stCondLst>
                                        </p:cTn>
                                        <p:tgtEl>
                                          <p:spTgt spid="237"/>
                                        </p:tgtEl>
                                        <p:attrNameLst>
                                          <p:attrName>style.visibility</p:attrName>
                                        </p:attrNameLst>
                                      </p:cBhvr>
                                      <p:to>
                                        <p:strVal val="visible"/>
                                      </p:to>
                                    </p:set>
                                    <p:animEffect transition="in" filter="fade">
                                      <p:cBhvr>
                                        <p:cTn id="34"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4"/>
          <p:cNvPicPr preferRelativeResize="0"/>
          <p:nvPr/>
        </p:nvPicPr>
        <p:blipFill>
          <a:blip r:embed="rId3">
            <a:alphaModFix/>
          </a:blip>
          <a:stretch>
            <a:fillRect/>
          </a:stretch>
        </p:blipFill>
        <p:spPr>
          <a:xfrm>
            <a:off x="3845311" y="1898470"/>
            <a:ext cx="5788847" cy="3636595"/>
          </a:xfrm>
          <a:prstGeom prst="rect">
            <a:avLst/>
          </a:prstGeom>
          <a:noFill/>
          <a:ln>
            <a:noFill/>
          </a:ln>
        </p:spPr>
      </p:pic>
      <p:sp>
        <p:nvSpPr>
          <p:cNvPr id="244" name="Google Shape;244;p34"/>
          <p:cNvSpPr txBox="1">
            <a:spLocks noGrp="1"/>
          </p:cNvSpPr>
          <p:nvPr>
            <p:ph type="title"/>
          </p:nvPr>
        </p:nvSpPr>
        <p:spPr>
          <a:xfrm>
            <a:off x="1158240" y="376238"/>
            <a:ext cx="9875520" cy="1143360"/>
          </a:xfrm>
          <a:prstGeom prst="rect">
            <a:avLst/>
          </a:prstGeom>
        </p:spPr>
        <p:txBody>
          <a:bodyPr spcFirstLastPara="1" vert="horz" wrap="square" lIns="109710" tIns="109710" rIns="109710" bIns="109710" rtlCol="0" anchor="b" anchorCtr="0">
            <a:noAutofit/>
          </a:bodyPr>
          <a:lstStyle/>
          <a:p>
            <a:r>
              <a:rPr lang="en"/>
              <a:t>Probabilistic Programming with PyMC3</a:t>
            </a:r>
            <a:endParaRPr/>
          </a:p>
        </p:txBody>
      </p:sp>
      <p:sp>
        <p:nvSpPr>
          <p:cNvPr id="245" name="Google Shape;245;p34"/>
          <p:cNvSpPr/>
          <p:nvPr/>
        </p:nvSpPr>
        <p:spPr>
          <a:xfrm>
            <a:off x="792480" y="3506903"/>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endParaRPr sz="2160">
              <a:latin typeface="Open Sans"/>
              <a:ea typeface="Open Sans"/>
              <a:cs typeface="Open Sans"/>
              <a:sym typeface="Open Sans"/>
            </a:endParaRPr>
          </a:p>
        </p:txBody>
      </p:sp>
      <p:pic>
        <p:nvPicPr>
          <p:cNvPr id="246" name="Google Shape;246;p34"/>
          <p:cNvPicPr preferRelativeResize="0"/>
          <p:nvPr/>
        </p:nvPicPr>
        <p:blipFill>
          <a:blip r:embed="rId4">
            <a:alphaModFix/>
          </a:blip>
          <a:stretch>
            <a:fillRect/>
          </a:stretch>
        </p:blipFill>
        <p:spPr>
          <a:xfrm>
            <a:off x="1686507" y="3506899"/>
            <a:ext cx="800815" cy="638820"/>
          </a:xfrm>
          <a:prstGeom prst="rect">
            <a:avLst/>
          </a:prstGeom>
          <a:noFill/>
          <a:ln>
            <a:noFill/>
          </a:ln>
        </p:spPr>
      </p:pic>
      <p:sp>
        <p:nvSpPr>
          <p:cNvPr id="247" name="Google Shape;247;p34"/>
          <p:cNvSpPr/>
          <p:nvPr/>
        </p:nvSpPr>
        <p:spPr>
          <a:xfrm>
            <a:off x="792480" y="2014025"/>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marL="548640" indent="-411480">
              <a:buSzPts val="1800"/>
              <a:buFont typeface="Open Sans"/>
              <a:buChar char="⚫"/>
            </a:pPr>
            <a:r>
              <a:rPr lang="en" sz="2160">
                <a:latin typeface="Open Sans"/>
                <a:ea typeface="Open Sans"/>
                <a:cs typeface="Open Sans"/>
                <a:sym typeface="Open Sans"/>
              </a:rPr>
              <a:t>location</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scale</a:t>
            </a:r>
            <a:endParaRPr sz="2160">
              <a:latin typeface="Open Sans"/>
              <a:ea typeface="Open Sans"/>
              <a:cs typeface="Open Sans"/>
              <a:sym typeface="Open Sans"/>
            </a:endParaRPr>
          </a:p>
          <a:p>
            <a:pPr marL="548640" indent="-411480">
              <a:buSzPts val="1800"/>
              <a:buFont typeface="Open Sans"/>
              <a:buChar char="⚫"/>
            </a:pPr>
            <a:r>
              <a:rPr lang="en" sz="2160">
                <a:latin typeface="Open Sans"/>
                <a:ea typeface="Open Sans"/>
                <a:cs typeface="Open Sans"/>
                <a:sym typeface="Open Sans"/>
              </a:rPr>
              <a:t>tails</a:t>
            </a:r>
            <a:endParaRPr sz="2160">
              <a:latin typeface="Open Sans"/>
              <a:ea typeface="Open Sans"/>
              <a:cs typeface="Open Sans"/>
              <a:sym typeface="Open Sans"/>
            </a:endParaRPr>
          </a:p>
        </p:txBody>
      </p:sp>
      <p:cxnSp>
        <p:nvCxnSpPr>
          <p:cNvPr id="248" name="Google Shape;248;p34"/>
          <p:cNvCxnSpPr>
            <a:stCxn id="247" idx="2"/>
            <a:endCxn id="245" idx="0"/>
          </p:cNvCxnSpPr>
          <p:nvPr/>
        </p:nvCxnSpPr>
        <p:spPr>
          <a:xfrm>
            <a:off x="2095860" y="3068465"/>
            <a:ext cx="0" cy="438480"/>
          </a:xfrm>
          <a:prstGeom prst="straightConnector1">
            <a:avLst/>
          </a:prstGeom>
          <a:noFill/>
          <a:ln w="38100" cap="flat" cmpd="sng">
            <a:solidFill>
              <a:schemeClr val="dk2"/>
            </a:solidFill>
            <a:prstDash val="solid"/>
            <a:round/>
            <a:headEnd type="none" w="med" len="med"/>
            <a:tailEnd type="triangle" w="med" len="med"/>
          </a:ln>
        </p:spPr>
      </p:cxnSp>
      <p:sp>
        <p:nvSpPr>
          <p:cNvPr id="249" name="Google Shape;249;p34"/>
          <p:cNvSpPr/>
          <p:nvPr/>
        </p:nvSpPr>
        <p:spPr>
          <a:xfrm>
            <a:off x="792497" y="4999780"/>
            <a:ext cx="2606760" cy="105444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09710" tIns="109710" rIns="109710" bIns="109710" anchor="ctr" anchorCtr="0">
            <a:noAutofit/>
          </a:bodyPr>
          <a:lstStyle/>
          <a:p>
            <a:pPr algn="ctr"/>
            <a:endParaRPr sz="2880"/>
          </a:p>
        </p:txBody>
      </p:sp>
      <p:cxnSp>
        <p:nvCxnSpPr>
          <p:cNvPr id="250" name="Google Shape;250;p34"/>
          <p:cNvCxnSpPr/>
          <p:nvPr/>
        </p:nvCxnSpPr>
        <p:spPr>
          <a:xfrm>
            <a:off x="2086916" y="4561073"/>
            <a:ext cx="0" cy="438480"/>
          </a:xfrm>
          <a:prstGeom prst="straightConnector1">
            <a:avLst/>
          </a:prstGeom>
          <a:noFill/>
          <a:ln w="38100" cap="flat" cmpd="sng">
            <a:solidFill>
              <a:schemeClr val="dk2"/>
            </a:solidFill>
            <a:prstDash val="solid"/>
            <a:round/>
            <a:headEnd type="none" w="med" len="med"/>
            <a:tailEnd type="triangle" w="med" len="med"/>
          </a:ln>
        </p:spPr>
      </p:cxnSp>
      <p:cxnSp>
        <p:nvCxnSpPr>
          <p:cNvPr id="251" name="Google Shape;251;p34"/>
          <p:cNvCxnSpPr/>
          <p:nvPr/>
        </p:nvCxnSpPr>
        <p:spPr>
          <a:xfrm>
            <a:off x="2543490" y="2226420"/>
            <a:ext cx="1706400" cy="633960"/>
          </a:xfrm>
          <a:prstGeom prst="straightConnector1">
            <a:avLst/>
          </a:prstGeom>
          <a:noFill/>
          <a:ln w="19050" cap="flat" cmpd="sng">
            <a:solidFill>
              <a:schemeClr val="dk2"/>
            </a:solidFill>
            <a:prstDash val="solid"/>
            <a:round/>
            <a:headEnd type="none" w="med" len="med"/>
            <a:tailEnd type="triangle" w="med" len="med"/>
          </a:ln>
        </p:spPr>
      </p:cxnSp>
      <p:cxnSp>
        <p:nvCxnSpPr>
          <p:cNvPr id="252" name="Google Shape;252;p34"/>
          <p:cNvCxnSpPr/>
          <p:nvPr/>
        </p:nvCxnSpPr>
        <p:spPr>
          <a:xfrm>
            <a:off x="2478480" y="2535180"/>
            <a:ext cx="1739160" cy="552240"/>
          </a:xfrm>
          <a:prstGeom prst="straightConnector1">
            <a:avLst/>
          </a:prstGeom>
          <a:noFill/>
          <a:ln w="19050" cap="flat" cmpd="sng">
            <a:solidFill>
              <a:schemeClr val="dk2"/>
            </a:solidFill>
            <a:prstDash val="solid"/>
            <a:round/>
            <a:headEnd type="none" w="med" len="med"/>
            <a:tailEnd type="triangle" w="med" len="med"/>
          </a:ln>
        </p:spPr>
      </p:cxnSp>
      <p:cxnSp>
        <p:nvCxnSpPr>
          <p:cNvPr id="253" name="Google Shape;253;p34"/>
          <p:cNvCxnSpPr/>
          <p:nvPr/>
        </p:nvCxnSpPr>
        <p:spPr>
          <a:xfrm>
            <a:off x="2380980" y="2860200"/>
            <a:ext cx="1836360" cy="438840"/>
          </a:xfrm>
          <a:prstGeom prst="straightConnector1">
            <a:avLst/>
          </a:prstGeom>
          <a:noFill/>
          <a:ln w="19050" cap="flat" cmpd="sng">
            <a:solidFill>
              <a:schemeClr val="dk2"/>
            </a:solidFill>
            <a:prstDash val="solid"/>
            <a:round/>
            <a:headEnd type="none" w="med" len="med"/>
            <a:tailEnd type="triangle" w="med" len="med"/>
          </a:ln>
        </p:spPr>
      </p:cxnSp>
      <p:cxnSp>
        <p:nvCxnSpPr>
          <p:cNvPr id="254" name="Google Shape;254;p34"/>
          <p:cNvCxnSpPr>
            <a:stCxn id="246" idx="3"/>
          </p:cNvCxnSpPr>
          <p:nvPr/>
        </p:nvCxnSpPr>
        <p:spPr>
          <a:xfrm>
            <a:off x="2487322" y="3826309"/>
            <a:ext cx="2347560" cy="57600"/>
          </a:xfrm>
          <a:prstGeom prst="straightConnector1">
            <a:avLst/>
          </a:prstGeom>
          <a:noFill/>
          <a:ln w="19050" cap="flat" cmpd="sng">
            <a:solidFill>
              <a:schemeClr val="dk2"/>
            </a:solidFill>
            <a:prstDash val="solid"/>
            <a:round/>
            <a:headEnd type="none" w="med" len="med"/>
            <a:tailEnd type="triangle" w="med" len="med"/>
          </a:ln>
        </p:spPr>
      </p:cxnSp>
      <p:pic>
        <p:nvPicPr>
          <p:cNvPr id="255" name="Google Shape;255;p34"/>
          <p:cNvPicPr preferRelativeResize="0"/>
          <p:nvPr/>
        </p:nvPicPr>
        <p:blipFill>
          <a:blip r:embed="rId5">
            <a:alphaModFix/>
          </a:blip>
          <a:stretch>
            <a:fillRect/>
          </a:stretch>
        </p:blipFill>
        <p:spPr>
          <a:xfrm>
            <a:off x="9814980" y="403376"/>
            <a:ext cx="1243013" cy="797243"/>
          </a:xfrm>
          <a:prstGeom prst="rect">
            <a:avLst/>
          </a:prstGeom>
          <a:noFill/>
          <a:ln>
            <a:noFill/>
          </a:ln>
        </p:spPr>
      </p:pic>
      <p:sp>
        <p:nvSpPr>
          <p:cNvPr id="256" name="Google Shape;256;p34"/>
          <p:cNvSpPr txBox="1"/>
          <p:nvPr/>
        </p:nvSpPr>
        <p:spPr>
          <a:xfrm rot="1401334">
            <a:off x="8928357" y="5589035"/>
            <a:ext cx="2122208" cy="617162"/>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Inference</a:t>
            </a:r>
            <a:endParaRPr sz="2880">
              <a:latin typeface="Open Sans"/>
              <a:ea typeface="Open Sans"/>
              <a:cs typeface="Open Sans"/>
              <a:sym typeface="Open Sans"/>
            </a:endParaRPr>
          </a:p>
        </p:txBody>
      </p:sp>
      <p:sp>
        <p:nvSpPr>
          <p:cNvPr id="257" name="Google Shape;257;p34"/>
          <p:cNvSpPr txBox="1"/>
          <p:nvPr/>
        </p:nvSpPr>
        <p:spPr>
          <a:xfrm rot="1429357">
            <a:off x="8067940" y="2092538"/>
            <a:ext cx="3563400" cy="600839"/>
          </a:xfrm>
          <a:prstGeom prst="rect">
            <a:avLst/>
          </a:prstGeom>
          <a:noFill/>
          <a:ln>
            <a:noFill/>
          </a:ln>
        </p:spPr>
        <p:txBody>
          <a:bodyPr spcFirstLastPara="1" wrap="square" lIns="109710" tIns="109710" rIns="109710" bIns="109710" anchor="t" anchorCtr="0">
            <a:noAutofit/>
          </a:bodyPr>
          <a:lstStyle/>
          <a:p>
            <a:r>
              <a:rPr lang="en" sz="2880">
                <a:latin typeface="Open Sans"/>
                <a:ea typeface="Open Sans"/>
                <a:cs typeface="Open Sans"/>
                <a:sym typeface="Open Sans"/>
              </a:rPr>
              <a:t>Model specification</a:t>
            </a:r>
            <a:endParaRPr sz="2880">
              <a:latin typeface="Open Sans"/>
              <a:ea typeface="Open Sans"/>
              <a:cs typeface="Open Sans"/>
              <a:sym typeface="Open Sans"/>
            </a:endParaRPr>
          </a:p>
        </p:txBody>
      </p:sp>
      <p:sp>
        <p:nvSpPr>
          <p:cNvPr id="258" name="Google Shape;258;p34"/>
          <p:cNvSpPr/>
          <p:nvPr/>
        </p:nvSpPr>
        <p:spPr>
          <a:xfrm>
            <a:off x="3845310" y="3506910"/>
            <a:ext cx="7718400" cy="1865160"/>
          </a:xfrm>
          <a:prstGeom prst="rect">
            <a:avLst/>
          </a:prstGeom>
          <a:solidFill>
            <a:srgbClr val="FFFFFF"/>
          </a:solidFill>
          <a:ln>
            <a:noFill/>
          </a:ln>
        </p:spPr>
        <p:txBody>
          <a:bodyPr spcFirstLastPara="1" wrap="square" lIns="109710" tIns="109710" rIns="109710" bIns="109710" anchor="ctr" anchorCtr="0">
            <a:noAutofit/>
          </a:bodyPr>
          <a:lstStyle/>
          <a:p>
            <a:endParaRPr sz="2160"/>
          </a:p>
        </p:txBody>
      </p:sp>
      <p:pic>
        <p:nvPicPr>
          <p:cNvPr id="259" name="Google Shape;259;p34"/>
          <p:cNvPicPr preferRelativeResize="0"/>
          <p:nvPr/>
        </p:nvPicPr>
        <p:blipFill>
          <a:blip r:embed="rId6">
            <a:alphaModFix/>
          </a:blip>
          <a:stretch>
            <a:fillRect/>
          </a:stretch>
        </p:blipFill>
        <p:spPr>
          <a:xfrm>
            <a:off x="1433221" y="4999776"/>
            <a:ext cx="1307387" cy="927721"/>
          </a:xfrm>
          <a:prstGeom prst="rect">
            <a:avLst/>
          </a:prstGeom>
          <a:noFill/>
          <a:ln>
            <a:noFill/>
          </a:ln>
        </p:spPr>
      </p:pic>
      <p:sp>
        <p:nvSpPr>
          <p:cNvPr id="260" name="Google Shape;260;p34"/>
          <p:cNvSpPr/>
          <p:nvPr/>
        </p:nvSpPr>
        <p:spPr>
          <a:xfrm>
            <a:off x="3845310" y="4999774"/>
            <a:ext cx="7737120" cy="1402920"/>
          </a:xfrm>
          <a:prstGeom prst="rect">
            <a:avLst/>
          </a:prstGeom>
          <a:solidFill>
            <a:srgbClr val="FFFFFF"/>
          </a:solidFill>
          <a:ln>
            <a:noFill/>
          </a:ln>
        </p:spPr>
        <p:txBody>
          <a:bodyPr spcFirstLastPara="1" wrap="square" lIns="109710" tIns="109710" rIns="109710" bIns="109710" anchor="ctr" anchorCtr="0">
            <a:noAutofit/>
          </a:bodyPr>
          <a:lstStyle/>
          <a:p>
            <a:endParaRPr sz="2160"/>
          </a:p>
        </p:txBody>
      </p:sp>
      <p:cxnSp>
        <p:nvCxnSpPr>
          <p:cNvPr id="261" name="Google Shape;261;p34"/>
          <p:cNvCxnSpPr/>
          <p:nvPr/>
        </p:nvCxnSpPr>
        <p:spPr>
          <a:xfrm rot="10800000" flipH="1">
            <a:off x="2868510" y="4858890"/>
            <a:ext cx="4225680" cy="276480"/>
          </a:xfrm>
          <a:prstGeom prst="straightConnector1">
            <a:avLst/>
          </a:prstGeom>
          <a:noFill/>
          <a:ln w="19050" cap="flat" cmpd="sng">
            <a:solidFill>
              <a:schemeClr val="dk2"/>
            </a:solidFill>
            <a:prstDash val="solid"/>
            <a:round/>
            <a:headEnd type="none" w="med" len="med"/>
            <a:tailEnd type="triangle" w="med" len="med"/>
          </a:ln>
        </p:spPr>
      </p:cxnSp>
      <p:sp>
        <p:nvSpPr>
          <p:cNvPr id="262" name="Google Shape;262;p34"/>
          <p:cNvSpPr txBox="1"/>
          <p:nvPr/>
        </p:nvSpPr>
        <p:spPr>
          <a:xfrm>
            <a:off x="921600" y="4100250"/>
            <a:ext cx="2330640" cy="521280"/>
          </a:xfrm>
          <a:prstGeom prst="rect">
            <a:avLst/>
          </a:prstGeom>
          <a:noFill/>
          <a:ln>
            <a:noFill/>
          </a:ln>
        </p:spPr>
        <p:txBody>
          <a:bodyPr spcFirstLastPara="1" wrap="square" lIns="109710" tIns="109710" rIns="109710" bIns="109710" anchor="ctr" anchorCtr="0">
            <a:noAutofit/>
          </a:bodyPr>
          <a:lstStyle/>
          <a:p>
            <a:pPr algn="ctr"/>
            <a:r>
              <a:rPr lang="en" sz="2160">
                <a:solidFill>
                  <a:schemeClr val="dk1"/>
                </a:solidFill>
                <a:latin typeface="Open Sans"/>
                <a:ea typeface="Open Sans"/>
                <a:cs typeface="Open Sans"/>
                <a:sym typeface="Open Sans"/>
              </a:rPr>
              <a:t>T-Distribution</a:t>
            </a:r>
            <a:endParaRPr sz="2160"/>
          </a:p>
        </p:txBody>
      </p:sp>
    </p:spTree>
    <p:extLst>
      <p:ext uri="{BB962C8B-B14F-4D97-AF65-F5344CB8AC3E}">
        <p14:creationId xmlns:p14="http://schemas.microsoft.com/office/powerpoint/2010/main" val="48476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par>
                                <p:cTn id="11" presetID="10" presetClass="entr" presetSubtype="0" fill="hold" nodeType="withEffect">
                                  <p:stCondLst>
                                    <p:cond delay="0"/>
                                  </p:stCondLst>
                                  <p:childTnLst>
                                    <p:set>
                                      <p:cBhvr>
                                        <p:cTn id="12" dur="1" fill="hold">
                                          <p:stCondLst>
                                            <p:cond delay="0"/>
                                          </p:stCondLst>
                                        </p:cTn>
                                        <p:tgtEl>
                                          <p:spTgt spid="253"/>
                                        </p:tgtEl>
                                        <p:attrNameLst>
                                          <p:attrName>style.visibility</p:attrName>
                                        </p:attrNameLst>
                                      </p:cBhvr>
                                      <p:to>
                                        <p:strVal val="visible"/>
                                      </p:to>
                                    </p:set>
                                    <p:animEffect transition="in" filter="fade">
                                      <p:cBhvr>
                                        <p:cTn id="13" dur="1000"/>
                                        <p:tgtEl>
                                          <p:spTgt spid="2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5"/>
                                        </p:tgtEl>
                                        <p:attrNameLst>
                                          <p:attrName>style.visibility</p:attrName>
                                        </p:attrNameLst>
                                      </p:cBhvr>
                                      <p:to>
                                        <p:strVal val="visible"/>
                                      </p:to>
                                    </p:set>
                                    <p:animEffect transition="in" filter="fade">
                                      <p:cBhvr>
                                        <p:cTn id="18" dur="1000"/>
                                        <p:tgtEl>
                                          <p:spTgt spid="245"/>
                                        </p:tgtEl>
                                      </p:cBhvr>
                                    </p:animEffect>
                                  </p:childTnLst>
                                </p:cTn>
                              </p:par>
                              <p:par>
                                <p:cTn id="19" presetID="10" presetClass="exit" presetSubtype="0" fill="hold" nodeType="withEffect">
                                  <p:stCondLst>
                                    <p:cond delay="0"/>
                                  </p:stCondLst>
                                  <p:childTnLst>
                                    <p:animEffect transition="out" filter="fade">
                                      <p:cBhvr>
                                        <p:cTn id="20" dur="1000"/>
                                        <p:tgtEl>
                                          <p:spTgt spid="258"/>
                                        </p:tgtEl>
                                      </p:cBhvr>
                                    </p:animEffect>
                                    <p:set>
                                      <p:cBhvr>
                                        <p:cTn id="21" dur="1" fill="hold">
                                          <p:stCondLst>
                                            <p:cond delay="1000"/>
                                          </p:stCondLst>
                                        </p:cTn>
                                        <p:tgtEl>
                                          <p:spTgt spid="25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par>
                                <p:cTn id="25" presetID="10"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1000"/>
                                        <p:tgtEl>
                                          <p:spTgt spid="262"/>
                                        </p:tgtEl>
                                      </p:cBhvr>
                                    </p:animEffect>
                                  </p:childTnLst>
                                </p:cTn>
                              </p:par>
                              <p:par>
                                <p:cTn id="28" presetID="10" presetClass="entr" presetSubtype="0" fill="hold" nodeType="withEffect">
                                  <p:stCondLst>
                                    <p:cond delay="0"/>
                                  </p:stCondLst>
                                  <p:childTnLst>
                                    <p:set>
                                      <p:cBhvr>
                                        <p:cTn id="29" dur="1" fill="hold">
                                          <p:stCondLst>
                                            <p:cond delay="0"/>
                                          </p:stCondLst>
                                        </p:cTn>
                                        <p:tgtEl>
                                          <p:spTgt spid="254"/>
                                        </p:tgtEl>
                                        <p:attrNameLst>
                                          <p:attrName>style.visibility</p:attrName>
                                        </p:attrNameLst>
                                      </p:cBhvr>
                                      <p:to>
                                        <p:strVal val="visible"/>
                                      </p:to>
                                    </p:set>
                                    <p:animEffect transition="in" filter="fade">
                                      <p:cBhvr>
                                        <p:cTn id="30" dur="1000"/>
                                        <p:tgtEl>
                                          <p:spTgt spid="254"/>
                                        </p:tgtEl>
                                      </p:cBhvr>
                                    </p:animEffect>
                                  </p:childTnLst>
                                </p:cTn>
                              </p:par>
                              <p:par>
                                <p:cTn id="31" presetID="10" presetClass="entr" presetSubtype="0" fill="hold" nodeType="withEffect">
                                  <p:stCondLst>
                                    <p:cond delay="0"/>
                                  </p:stCondLst>
                                  <p:childTnLst>
                                    <p:set>
                                      <p:cBhvr>
                                        <p:cTn id="32" dur="1" fill="hold">
                                          <p:stCondLst>
                                            <p:cond delay="0"/>
                                          </p:stCondLst>
                                        </p:cTn>
                                        <p:tgtEl>
                                          <p:spTgt spid="248"/>
                                        </p:tgtEl>
                                        <p:attrNameLst>
                                          <p:attrName>style.visibility</p:attrName>
                                        </p:attrNameLst>
                                      </p:cBhvr>
                                      <p:to>
                                        <p:strVal val="visible"/>
                                      </p:to>
                                    </p:set>
                                    <p:animEffect transition="in" filter="fade">
                                      <p:cBhvr>
                                        <p:cTn id="33" dur="1000"/>
                                        <p:tgtEl>
                                          <p:spTgt spid="24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9"/>
                                        </p:tgtEl>
                                        <p:attrNameLst>
                                          <p:attrName>style.visibility</p:attrName>
                                        </p:attrNameLst>
                                      </p:cBhvr>
                                      <p:to>
                                        <p:strVal val="visible"/>
                                      </p:to>
                                    </p:set>
                                    <p:animEffect transition="in" filter="fade">
                                      <p:cBhvr>
                                        <p:cTn id="38" dur="1000"/>
                                        <p:tgtEl>
                                          <p:spTgt spid="259"/>
                                        </p:tgtEl>
                                      </p:cBhvr>
                                    </p:animEffect>
                                  </p:childTnLst>
                                </p:cTn>
                              </p:par>
                              <p:par>
                                <p:cTn id="39" presetID="10" presetClass="entr" presetSubtype="0" fill="hold" nodeType="withEffect">
                                  <p:stCondLst>
                                    <p:cond delay="0"/>
                                  </p:stCondLst>
                                  <p:childTnLst>
                                    <p:set>
                                      <p:cBhvr>
                                        <p:cTn id="40" dur="1" fill="hold">
                                          <p:stCondLst>
                                            <p:cond delay="0"/>
                                          </p:stCondLst>
                                        </p:cTn>
                                        <p:tgtEl>
                                          <p:spTgt spid="249"/>
                                        </p:tgtEl>
                                        <p:attrNameLst>
                                          <p:attrName>style.visibility</p:attrName>
                                        </p:attrNameLst>
                                      </p:cBhvr>
                                      <p:to>
                                        <p:strVal val="visible"/>
                                      </p:to>
                                    </p:set>
                                    <p:animEffect transition="in" filter="fade">
                                      <p:cBhvr>
                                        <p:cTn id="41" dur="1000"/>
                                        <p:tgtEl>
                                          <p:spTgt spid="249"/>
                                        </p:tgtEl>
                                      </p:cBhvr>
                                    </p:animEffect>
                                  </p:childTnLst>
                                </p:cTn>
                              </p:par>
                              <p:par>
                                <p:cTn id="42" presetID="10" presetClass="entr" presetSubtype="0" fill="hold" nodeType="withEffect">
                                  <p:stCondLst>
                                    <p:cond delay="0"/>
                                  </p:stCondLst>
                                  <p:childTnLst>
                                    <p:set>
                                      <p:cBhvr>
                                        <p:cTn id="43" dur="1" fill="hold">
                                          <p:stCondLst>
                                            <p:cond delay="0"/>
                                          </p:stCondLst>
                                        </p:cTn>
                                        <p:tgtEl>
                                          <p:spTgt spid="250"/>
                                        </p:tgtEl>
                                        <p:attrNameLst>
                                          <p:attrName>style.visibility</p:attrName>
                                        </p:attrNameLst>
                                      </p:cBhvr>
                                      <p:to>
                                        <p:strVal val="visible"/>
                                      </p:to>
                                    </p:set>
                                    <p:animEffect transition="in" filter="fade">
                                      <p:cBhvr>
                                        <p:cTn id="44" dur="1000"/>
                                        <p:tgtEl>
                                          <p:spTgt spid="250"/>
                                        </p:tgtEl>
                                      </p:cBhvr>
                                    </p:animEffect>
                                  </p:childTnLst>
                                </p:cTn>
                              </p:par>
                              <p:par>
                                <p:cTn id="45" presetID="10" presetClass="entr" presetSubtype="0" fill="hold" nodeType="withEffect">
                                  <p:stCondLst>
                                    <p:cond delay="0"/>
                                  </p:stCondLst>
                                  <p:childTnLst>
                                    <p:set>
                                      <p:cBhvr>
                                        <p:cTn id="46" dur="1" fill="hold">
                                          <p:stCondLst>
                                            <p:cond delay="0"/>
                                          </p:stCondLst>
                                        </p:cTn>
                                        <p:tgtEl>
                                          <p:spTgt spid="261"/>
                                        </p:tgtEl>
                                        <p:attrNameLst>
                                          <p:attrName>style.visibility</p:attrName>
                                        </p:attrNameLst>
                                      </p:cBhvr>
                                      <p:to>
                                        <p:strVal val="visible"/>
                                      </p:to>
                                    </p:set>
                                    <p:animEffect transition="in" filter="fade">
                                      <p:cBhvr>
                                        <p:cTn id="47" dur="1000"/>
                                        <p:tgtEl>
                                          <p:spTgt spid="2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7"/>
                                        </p:tgtEl>
                                        <p:attrNameLst>
                                          <p:attrName>style.visibility</p:attrName>
                                        </p:attrNameLst>
                                      </p:cBhvr>
                                      <p:to>
                                        <p:strVal val="visible"/>
                                      </p:to>
                                    </p:set>
                                    <p:animEffect transition="in" filter="fade">
                                      <p:cBhvr>
                                        <p:cTn id="52" dur="500"/>
                                        <p:tgtEl>
                                          <p:spTgt spid="25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0"/>
                                        </p:tgtEl>
                                        <p:attrNameLst>
                                          <p:attrName>style.visibility</p:attrName>
                                        </p:attrNameLst>
                                      </p:cBhvr>
                                      <p:to>
                                        <p:strVal val="visible"/>
                                      </p:to>
                                    </p:set>
                                    <p:animEffect transition="in" filter="fade">
                                      <p:cBhvr>
                                        <p:cTn id="57" dur="500"/>
                                        <p:tgtEl>
                                          <p:spTgt spid="260"/>
                                        </p:tgtEl>
                                      </p:cBhvr>
                                    </p:animEffect>
                                  </p:childTnLst>
                                </p:cTn>
                              </p:par>
                              <p:par>
                                <p:cTn id="58" presetID="10" presetClass="entr" presetSubtype="0" fill="hold" nodeType="withEffect">
                                  <p:stCondLst>
                                    <p:cond delay="0"/>
                                  </p:stCondLst>
                                  <p:childTnLst>
                                    <p:set>
                                      <p:cBhvr>
                                        <p:cTn id="59" dur="1" fill="hold">
                                          <p:stCondLst>
                                            <p:cond delay="0"/>
                                          </p:stCondLst>
                                        </p:cTn>
                                        <p:tgtEl>
                                          <p:spTgt spid="256"/>
                                        </p:tgtEl>
                                        <p:attrNameLst>
                                          <p:attrName>style.visibility</p:attrName>
                                        </p:attrNameLst>
                                      </p:cBhvr>
                                      <p:to>
                                        <p:strVal val="visible"/>
                                      </p:to>
                                    </p:set>
                                    <p:animEffect transition="in" filter="fade">
                                      <p:cBhvr>
                                        <p:cTn id="60"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158240" y="376238"/>
            <a:ext cx="9875520" cy="1143360"/>
          </a:xfrm>
          <a:prstGeom prst="rect">
            <a:avLst/>
          </a:prstGeom>
        </p:spPr>
        <p:txBody>
          <a:bodyPr spcFirstLastPara="1" vert="horz" wrap="square" lIns="109710" tIns="109710" rIns="109710" bIns="109710" rtlCol="0" anchor="b" anchorCtr="0">
            <a:noAutofit/>
          </a:bodyPr>
          <a:lstStyle/>
          <a:p>
            <a:r>
              <a:rPr lang="en"/>
              <a:t>Comparing mean returns</a:t>
            </a:r>
            <a:endParaRPr/>
          </a:p>
          <a:p>
            <a:r>
              <a:rPr lang="en"/>
              <a:t>in-sample vs out-of-sample</a:t>
            </a:r>
            <a:endParaRPr/>
          </a:p>
        </p:txBody>
      </p:sp>
      <p:pic>
        <p:nvPicPr>
          <p:cNvPr id="268" name="Google Shape;268;p35"/>
          <p:cNvPicPr preferRelativeResize="0"/>
          <p:nvPr/>
        </p:nvPicPr>
        <p:blipFill>
          <a:blip r:embed="rId3">
            <a:alphaModFix/>
          </a:blip>
          <a:stretch>
            <a:fillRect/>
          </a:stretch>
        </p:blipFill>
        <p:spPr>
          <a:xfrm>
            <a:off x="3668520" y="1700050"/>
            <a:ext cx="4854960" cy="3572774"/>
          </a:xfrm>
          <a:prstGeom prst="rect">
            <a:avLst/>
          </a:prstGeom>
          <a:noFill/>
          <a:ln>
            <a:noFill/>
          </a:ln>
        </p:spPr>
      </p:pic>
      <p:pic>
        <p:nvPicPr>
          <p:cNvPr id="269" name="Google Shape;269;p35"/>
          <p:cNvPicPr preferRelativeResize="0"/>
          <p:nvPr/>
        </p:nvPicPr>
        <p:blipFill>
          <a:blip r:embed="rId4">
            <a:alphaModFix/>
          </a:blip>
          <a:stretch>
            <a:fillRect/>
          </a:stretch>
        </p:blipFill>
        <p:spPr>
          <a:xfrm>
            <a:off x="1981201" y="5785196"/>
            <a:ext cx="8229599" cy="684442"/>
          </a:xfrm>
          <a:prstGeom prst="rect">
            <a:avLst/>
          </a:prstGeom>
          <a:noFill/>
          <a:ln>
            <a:noFill/>
          </a:ln>
        </p:spPr>
      </p:pic>
      <p:sp>
        <p:nvSpPr>
          <p:cNvPr id="2" name="Donut 1">
            <a:extLst>
              <a:ext uri="{FF2B5EF4-FFF2-40B4-BE49-F238E27FC236}">
                <a16:creationId xmlns:a16="http://schemas.microsoft.com/office/drawing/2014/main" id="{BB217F64-32F2-AC4B-9975-3059D75B61D2}"/>
              </a:ext>
            </a:extLst>
          </p:cNvPr>
          <p:cNvSpPr/>
          <p:nvPr/>
        </p:nvSpPr>
        <p:spPr>
          <a:xfrm>
            <a:off x="6804211" y="6173557"/>
            <a:ext cx="1111624" cy="519953"/>
          </a:xfrm>
          <a:prstGeom prst="donut">
            <a:avLst>
              <a:gd name="adj" fmla="val 647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54296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10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1158240" y="274638"/>
            <a:ext cx="9875520" cy="1143360"/>
          </a:xfrm>
          <a:prstGeom prst="rect">
            <a:avLst/>
          </a:prstGeom>
        </p:spPr>
        <p:txBody>
          <a:bodyPr spcFirstLastPara="1" vert="horz" wrap="square" lIns="109710" tIns="109710" rIns="109710" bIns="109710" rtlCol="0" anchor="b" anchorCtr="0">
            <a:noAutofit/>
          </a:bodyPr>
          <a:lstStyle/>
          <a:p>
            <a:r>
              <a:rPr lang="en"/>
              <a:t>What actually happened</a:t>
            </a:r>
            <a:endParaRPr/>
          </a:p>
        </p:txBody>
      </p:sp>
      <p:sp>
        <p:nvSpPr>
          <p:cNvPr id="286" name="Google Shape;286;p37"/>
          <p:cNvSpPr txBox="1">
            <a:spLocks noGrp="1"/>
          </p:cNvSpPr>
          <p:nvPr>
            <p:ph type="body" idx="1"/>
          </p:nvPr>
        </p:nvSpPr>
        <p:spPr>
          <a:xfrm>
            <a:off x="1158240" y="1600200"/>
            <a:ext cx="9875520" cy="4967640"/>
          </a:xfrm>
          <a:prstGeom prst="rect">
            <a:avLst/>
          </a:prstGeom>
        </p:spPr>
        <p:txBody>
          <a:bodyPr spcFirstLastPara="1" vert="horz" wrap="square" lIns="109710" tIns="109710" rIns="109710" bIns="109710" rtlCol="0" anchor="t" anchorCtr="0">
            <a:noAutofit/>
          </a:bodyPr>
          <a:lstStyle/>
          <a:p>
            <a:r>
              <a:rPr lang="en"/>
              <a:t>Winner of our trading competition so we deployed real money to that strategy</a:t>
            </a:r>
            <a:endParaRPr/>
          </a:p>
        </p:txBody>
      </p:sp>
      <p:pic>
        <p:nvPicPr>
          <p:cNvPr id="287" name="Google Shape;287;p37"/>
          <p:cNvPicPr preferRelativeResize="0"/>
          <p:nvPr/>
        </p:nvPicPr>
        <p:blipFill>
          <a:blip r:embed="rId3">
            <a:alphaModFix/>
          </a:blip>
          <a:stretch>
            <a:fillRect/>
          </a:stretch>
        </p:blipFill>
        <p:spPr>
          <a:xfrm>
            <a:off x="3932791" y="3192850"/>
            <a:ext cx="4326433" cy="2967749"/>
          </a:xfrm>
          <a:prstGeom prst="rect">
            <a:avLst/>
          </a:prstGeom>
          <a:noFill/>
          <a:ln>
            <a:noFill/>
          </a:ln>
        </p:spPr>
      </p:pic>
    </p:spTree>
    <p:extLst>
      <p:ext uri="{BB962C8B-B14F-4D97-AF65-F5344CB8AC3E}">
        <p14:creationId xmlns:p14="http://schemas.microsoft.com/office/powerpoint/2010/main" val="3499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9"/>
          <p:cNvPicPr preferRelativeResize="0"/>
          <p:nvPr/>
        </p:nvPicPr>
        <p:blipFill>
          <a:blip r:embed="rId3">
            <a:alphaModFix/>
          </a:blip>
          <a:stretch>
            <a:fillRect/>
          </a:stretch>
        </p:blipFill>
        <p:spPr>
          <a:xfrm>
            <a:off x="1981200" y="133503"/>
            <a:ext cx="8229600" cy="5931895"/>
          </a:xfrm>
          <a:prstGeom prst="rect">
            <a:avLst/>
          </a:prstGeom>
          <a:noFill/>
          <a:ln>
            <a:noFill/>
          </a:ln>
        </p:spPr>
      </p:pic>
    </p:spTree>
    <p:extLst>
      <p:ext uri="{BB962C8B-B14F-4D97-AF65-F5344CB8AC3E}">
        <p14:creationId xmlns:p14="http://schemas.microsoft.com/office/powerpoint/2010/main" val="251889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D004-4BAB-D04C-9D91-85ABCE0BEFCE}"/>
              </a:ext>
            </a:extLst>
          </p:cNvPr>
          <p:cNvSpPr>
            <a:spLocks noGrp="1"/>
          </p:cNvSpPr>
          <p:nvPr>
            <p:ph type="ctrTitle"/>
          </p:nvPr>
        </p:nvSpPr>
        <p:spPr/>
        <p:txBody>
          <a:bodyPr/>
          <a:lstStyle/>
          <a:p>
            <a:r>
              <a:rPr lang="fr-FR"/>
              <a:t>Frequentist vs Bayesian</a:t>
            </a:r>
          </a:p>
        </p:txBody>
      </p:sp>
      <p:sp>
        <p:nvSpPr>
          <p:cNvPr id="3" name="Subtitle 2">
            <a:extLst>
              <a:ext uri="{FF2B5EF4-FFF2-40B4-BE49-F238E27FC236}">
                <a16:creationId xmlns:a16="http://schemas.microsoft.com/office/drawing/2014/main" id="{CD4DBB9F-A569-0C40-B44B-BFEDBDD22219}"/>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040389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6C0F-A601-0848-BCFA-570E97024F2A}"/>
              </a:ext>
            </a:extLst>
          </p:cNvPr>
          <p:cNvSpPr>
            <a:spLocks noGrp="1"/>
          </p:cNvSpPr>
          <p:nvPr>
            <p:ph type="title"/>
          </p:nvPr>
        </p:nvSpPr>
        <p:spPr/>
        <p:txBody>
          <a:bodyPr/>
          <a:lstStyle/>
          <a:p>
            <a:r>
              <a:rPr lang="fr-FR"/>
              <a:t>Frequentist vs Bayesian</a:t>
            </a:r>
          </a:p>
        </p:txBody>
      </p:sp>
      <p:sp>
        <p:nvSpPr>
          <p:cNvPr id="3" name="Content Placeholder 2">
            <a:extLst>
              <a:ext uri="{FF2B5EF4-FFF2-40B4-BE49-F238E27FC236}">
                <a16:creationId xmlns:a16="http://schemas.microsoft.com/office/drawing/2014/main" id="{9141E0E6-7C36-AE41-B61B-75F02E525B1D}"/>
              </a:ext>
            </a:extLst>
          </p:cNvPr>
          <p:cNvSpPr>
            <a:spLocks noGrp="1"/>
          </p:cNvSpPr>
          <p:nvPr>
            <p:ph sz="half" idx="1"/>
          </p:nvPr>
        </p:nvSpPr>
        <p:spPr/>
        <p:txBody>
          <a:bodyPr>
            <a:normAutofit fontScale="92500"/>
          </a:bodyPr>
          <a:lstStyle/>
          <a:p>
            <a:pPr marL="0" indent="0">
              <a:buNone/>
            </a:pPr>
            <a:r>
              <a:rPr lang="fr-FR" b="1"/>
              <a:t>Hypothèses</a:t>
            </a:r>
          </a:p>
          <a:p>
            <a:pPr marL="0" indent="0">
              <a:buNone/>
            </a:pPr>
            <a:r>
              <a:rPr lang="fr"/>
              <a:t>Pour un nombre infini d'échantillons</a:t>
            </a:r>
          </a:p>
          <a:p>
            <a:pPr marL="0" indent="0">
              <a:buNone/>
            </a:pPr>
            <a:r>
              <a:rPr lang="fr"/>
              <a:t>theoreme des grands nombres</a:t>
            </a:r>
          </a:p>
          <a:p>
            <a:pPr marL="0" indent="0" algn="ctr">
              <a:buNone/>
            </a:pPr>
            <a:r>
              <a:rPr lang="fr"/>
              <a:t>E[f] = 1/n ∑f_i</a:t>
            </a:r>
          </a:p>
          <a:p>
            <a:pPr marL="0" indent="0">
              <a:buNone/>
            </a:pPr>
            <a:r>
              <a:rPr lang="fr"/>
              <a:t>=&gt; frequentist retourne un nombre, une estimation</a:t>
            </a:r>
          </a:p>
          <a:p>
            <a:pPr marL="0" indent="0">
              <a:buNone/>
            </a:pPr>
            <a:r>
              <a:rPr lang="fr-FR" sz="1900"/>
              <a:t>"</a:t>
            </a:r>
            <a:r>
              <a:rPr lang="en-US" sz="1900"/>
              <a:t>Frequentists, who ascribe to the more classical version of statistics, assume that probability is the </a:t>
            </a:r>
            <a:r>
              <a:rPr lang="en-US" sz="1900" b="1"/>
              <a:t>long-run frequency of events</a:t>
            </a:r>
            <a:r>
              <a:rPr lang="en-US" sz="1900"/>
              <a:t> (hence the name). For example, the probability of plane accidents under a frequentist philosophy is interpreted as the long-term frequency of plane accidents</a:t>
            </a:r>
            <a:r>
              <a:rPr lang="fr-FR" sz="1900"/>
              <a:t>"</a:t>
            </a:r>
          </a:p>
          <a:p>
            <a:pPr marL="0" indent="0">
              <a:buNone/>
            </a:pPr>
            <a:endParaRPr lang="fr-FR"/>
          </a:p>
          <a:p>
            <a:endParaRPr lang="fr-FR"/>
          </a:p>
        </p:txBody>
      </p:sp>
      <p:sp>
        <p:nvSpPr>
          <p:cNvPr id="4" name="Content Placeholder 3">
            <a:extLst>
              <a:ext uri="{FF2B5EF4-FFF2-40B4-BE49-F238E27FC236}">
                <a16:creationId xmlns:a16="http://schemas.microsoft.com/office/drawing/2014/main" id="{FE33904D-D5B4-174A-8026-730A5C7CF09F}"/>
              </a:ext>
            </a:extLst>
          </p:cNvPr>
          <p:cNvSpPr>
            <a:spLocks noGrp="1"/>
          </p:cNvSpPr>
          <p:nvPr>
            <p:ph sz="half" idx="2"/>
          </p:nvPr>
        </p:nvSpPr>
        <p:spPr>
          <a:xfrm>
            <a:off x="6172200" y="1825624"/>
            <a:ext cx="5816600" cy="4554855"/>
          </a:xfrm>
        </p:spPr>
        <p:txBody>
          <a:bodyPr>
            <a:normAutofit fontScale="92500"/>
          </a:bodyPr>
          <a:lstStyle/>
          <a:p>
            <a:r>
              <a:rPr lang="en-US"/>
              <a:t>“Bayesian inference is simply updating your </a:t>
            </a:r>
            <a:r>
              <a:rPr lang="en-US" strike="sngStrike"/>
              <a:t>beliefs</a:t>
            </a:r>
            <a:r>
              <a:rPr lang="en-US"/>
              <a:t> understanding after considering new evidence.”</a:t>
            </a:r>
          </a:p>
          <a:p>
            <a:r>
              <a:rPr lang="fr-FR"/>
              <a:t>=&gt; Bayesian retourne une proba</a:t>
            </a:r>
          </a:p>
          <a:p>
            <a:endParaRPr lang="fr-FR"/>
          </a:p>
          <a:p>
            <a:endParaRPr lang="fr-FR"/>
          </a:p>
        </p:txBody>
      </p:sp>
      <p:sp>
        <p:nvSpPr>
          <p:cNvPr id="6" name="TextBox 5">
            <a:extLst>
              <a:ext uri="{FF2B5EF4-FFF2-40B4-BE49-F238E27FC236}">
                <a16:creationId xmlns:a16="http://schemas.microsoft.com/office/drawing/2014/main" id="{A7448861-37EE-0846-BF8A-D75A50E7DDC1}"/>
              </a:ext>
            </a:extLst>
          </p:cNvPr>
          <p:cNvSpPr txBox="1"/>
          <p:nvPr/>
        </p:nvSpPr>
        <p:spPr>
          <a:xfrm>
            <a:off x="6959600" y="5303520"/>
            <a:ext cx="1830566" cy="369332"/>
          </a:xfrm>
          <a:prstGeom prst="rect">
            <a:avLst/>
          </a:prstGeom>
          <a:noFill/>
        </p:spPr>
        <p:txBody>
          <a:bodyPr wrap="none" rtlCol="0">
            <a:spAutoFit/>
          </a:bodyPr>
          <a:lstStyle/>
          <a:p>
            <a:r>
              <a:rPr lang="fr-FR"/>
              <a:t>MLE-vs-Bayes.pdf</a:t>
            </a:r>
          </a:p>
        </p:txBody>
      </p:sp>
    </p:spTree>
    <p:extLst>
      <p:ext uri="{BB962C8B-B14F-4D97-AF65-F5344CB8AC3E}">
        <p14:creationId xmlns:p14="http://schemas.microsoft.com/office/powerpoint/2010/main" val="1819652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B98E-6E7C-CC4E-A43E-7605D3CBB6D0}"/>
              </a:ext>
            </a:extLst>
          </p:cNvPr>
          <p:cNvSpPr>
            <a:spLocks noGrp="1"/>
          </p:cNvSpPr>
          <p:nvPr>
            <p:ph type="title"/>
          </p:nvPr>
        </p:nvSpPr>
        <p:spPr/>
        <p:txBody>
          <a:bodyPr/>
          <a:lstStyle/>
          <a:p>
            <a:r>
              <a:rPr lang="fr-FR"/>
              <a:t>This week</a:t>
            </a:r>
          </a:p>
        </p:txBody>
      </p:sp>
      <p:sp>
        <p:nvSpPr>
          <p:cNvPr id="3" name="Content Placeholder 2">
            <a:extLst>
              <a:ext uri="{FF2B5EF4-FFF2-40B4-BE49-F238E27FC236}">
                <a16:creationId xmlns:a16="http://schemas.microsoft.com/office/drawing/2014/main" id="{1FA285E8-22D8-5A4D-8A86-F34B5DB4BC9C}"/>
              </a:ext>
            </a:extLst>
          </p:cNvPr>
          <p:cNvSpPr>
            <a:spLocks noGrp="1"/>
          </p:cNvSpPr>
          <p:nvPr>
            <p:ph idx="1"/>
          </p:nvPr>
        </p:nvSpPr>
        <p:spPr/>
        <p:txBody>
          <a:bodyPr/>
          <a:lstStyle/>
          <a:p>
            <a:r>
              <a:rPr lang="fr-FR"/>
              <a:t>Monday: Probabilistic programming, probabilities, coins and dices, PyMC3.</a:t>
            </a:r>
          </a:p>
          <a:p>
            <a:r>
              <a:rPr lang="fr-FR"/>
              <a:t>Tuesday: Regression, linear and logistic, MCMC sampling, evaluate and debug</a:t>
            </a:r>
          </a:p>
          <a:p>
            <a:r>
              <a:rPr lang="fr-FR"/>
              <a:t>Wednesday: AB testing, Hierarchical models</a:t>
            </a:r>
          </a:p>
          <a:p>
            <a:r>
              <a:rPr lang="fr-FR"/>
              <a:t>Thursday: Time series, intermittent</a:t>
            </a:r>
          </a:p>
          <a:p>
            <a:r>
              <a:rPr lang="fr-FR"/>
              <a:t>Friday: Gaussian processes</a:t>
            </a:r>
          </a:p>
          <a:p>
            <a:endParaRPr lang="fr-FR"/>
          </a:p>
          <a:p>
            <a:endParaRPr lang="fr-FR"/>
          </a:p>
        </p:txBody>
      </p:sp>
    </p:spTree>
    <p:extLst>
      <p:ext uri="{BB962C8B-B14F-4D97-AF65-F5344CB8AC3E}">
        <p14:creationId xmlns:p14="http://schemas.microsoft.com/office/powerpoint/2010/main" val="322187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432C84-6DA1-4F4F-BB17-871A1911BCD0}"/>
              </a:ext>
            </a:extLst>
          </p:cNvPr>
          <p:cNvSpPr>
            <a:spLocks noGrp="1"/>
          </p:cNvSpPr>
          <p:nvPr>
            <p:ph sz="half" idx="1"/>
          </p:nvPr>
        </p:nvSpPr>
        <p:spPr/>
        <p:txBody>
          <a:bodyPr>
            <a:normAutofit fontScale="77500" lnSpcReduction="20000"/>
          </a:bodyPr>
          <a:lstStyle/>
          <a:p>
            <a:r>
              <a:rPr lang="fr-FR"/>
              <a:t>Frequentist</a:t>
            </a:r>
          </a:p>
          <a:p>
            <a:r>
              <a:rPr lang="en-US"/>
              <a:t>In </a:t>
            </a:r>
            <a:r>
              <a:rPr lang="en-US" b="1"/>
              <a:t>frequentist statistics</a:t>
            </a:r>
            <a:r>
              <a:rPr lang="en-US"/>
              <a:t>, we assume the parameter(s) of interest are fixed constants. We focus on computing the likelihood:</a:t>
            </a:r>
            <a:br>
              <a:rPr lang="en-US"/>
            </a:br>
            <a:r>
              <a:rPr lang="en-US"/>
              <a:t> </a:t>
            </a:r>
          </a:p>
          <a:p>
            <a:pPr marL="457200" lvl="1" indent="0">
              <a:buNone/>
            </a:pPr>
            <a:r>
              <a:rPr lang="en-US"/>
              <a:t>Prob(Data | Parameter)</a:t>
            </a:r>
            <a:br>
              <a:rPr lang="en-US"/>
            </a:br>
            <a:endParaRPr lang="en-US"/>
          </a:p>
          <a:p>
            <a:r>
              <a:rPr lang="en-US"/>
              <a:t>the probability we see the observed set of data points given the parameter of interest.</a:t>
            </a:r>
          </a:p>
          <a:p>
            <a:endParaRPr lang="fr-FR"/>
          </a:p>
        </p:txBody>
      </p:sp>
      <p:sp>
        <p:nvSpPr>
          <p:cNvPr id="4" name="Content Placeholder 3">
            <a:extLst>
              <a:ext uri="{FF2B5EF4-FFF2-40B4-BE49-F238E27FC236}">
                <a16:creationId xmlns:a16="http://schemas.microsoft.com/office/drawing/2014/main" id="{138C3ACB-2E69-A641-955F-3DCA8583ED10}"/>
              </a:ext>
            </a:extLst>
          </p:cNvPr>
          <p:cNvSpPr>
            <a:spLocks noGrp="1"/>
          </p:cNvSpPr>
          <p:nvPr>
            <p:ph sz="half" idx="2"/>
          </p:nvPr>
        </p:nvSpPr>
        <p:spPr/>
        <p:txBody>
          <a:bodyPr>
            <a:normAutofit fontScale="77500" lnSpcReduction="20000"/>
          </a:bodyPr>
          <a:lstStyle/>
          <a:p>
            <a:r>
              <a:rPr lang="en-US"/>
              <a:t>In </a:t>
            </a:r>
            <a:r>
              <a:rPr lang="en-US" b="1"/>
              <a:t>Bayesian statistics:</a:t>
            </a:r>
          </a:p>
          <a:p>
            <a:r>
              <a:rPr lang="en-US"/>
              <a:t>uncertainty surrounding our parameter(s) of interest, and we mathematically capture our priori uncertainty about these parameters in a </a:t>
            </a:r>
            <a:r>
              <a:rPr lang="en-US" i="1"/>
              <a:t>prior distribution</a:t>
            </a:r>
            <a:r>
              <a:rPr lang="en-US"/>
              <a:t>, formally represented as</a:t>
            </a:r>
            <a:br>
              <a:rPr lang="en-US"/>
            </a:br>
            <a:endParaRPr lang="en-US"/>
          </a:p>
          <a:p>
            <a:pPr marL="457200" lvl="1" indent="0">
              <a:buNone/>
            </a:pPr>
            <a:r>
              <a:rPr lang="en-US"/>
              <a:t>Prob(Parameter). </a:t>
            </a:r>
            <a:br>
              <a:rPr lang="en-US"/>
            </a:br>
            <a:endParaRPr lang="en-US"/>
          </a:p>
          <a:p>
            <a:r>
              <a:rPr lang="en-US"/>
              <a:t>We focus on computing the posterior distribution: </a:t>
            </a:r>
          </a:p>
          <a:p>
            <a:pPr marL="457200" lvl="1" indent="0">
              <a:buNone/>
            </a:pPr>
            <a:r>
              <a:rPr lang="en-US"/>
              <a:t>Prob(Parameter | Data)</a:t>
            </a:r>
          </a:p>
          <a:p>
            <a:r>
              <a:rPr lang="en-US"/>
              <a:t>representing our posteriori uncertainty surrounding the parameter of interest after we have observed data.</a:t>
            </a:r>
          </a:p>
          <a:p>
            <a:endParaRPr lang="fr-FR"/>
          </a:p>
        </p:txBody>
      </p:sp>
      <p:sp>
        <p:nvSpPr>
          <p:cNvPr id="5" name="TextBox 4">
            <a:extLst>
              <a:ext uri="{FF2B5EF4-FFF2-40B4-BE49-F238E27FC236}">
                <a16:creationId xmlns:a16="http://schemas.microsoft.com/office/drawing/2014/main" id="{B537D5E9-997E-564A-83C7-991EBA43E45D}"/>
              </a:ext>
            </a:extLst>
          </p:cNvPr>
          <p:cNvSpPr txBox="1"/>
          <p:nvPr/>
        </p:nvSpPr>
        <p:spPr>
          <a:xfrm>
            <a:off x="548640" y="6176963"/>
            <a:ext cx="10664714" cy="1200329"/>
          </a:xfrm>
          <a:prstGeom prst="rect">
            <a:avLst/>
          </a:prstGeom>
          <a:noFill/>
        </p:spPr>
        <p:txBody>
          <a:bodyPr wrap="none" rtlCol="0">
            <a:spAutoFit/>
          </a:bodyPr>
          <a:lstStyle/>
          <a:p>
            <a:r>
              <a:rPr lang="en-US"/>
              <a:t>we know that the posterior Prob(Parameter | Data) is proportional to Prob(Data | Parameter)·Prob(Parameter), </a:t>
            </a:r>
          </a:p>
          <a:p>
            <a:r>
              <a:rPr lang="en-US"/>
              <a:t>the likelihood multiplied by the prior distribution.</a:t>
            </a:r>
          </a:p>
          <a:p>
            <a:br>
              <a:rPr lang="en-US"/>
            </a:br>
            <a:endParaRPr lang="fr-FR"/>
          </a:p>
        </p:txBody>
      </p:sp>
    </p:spTree>
    <p:extLst>
      <p:ext uri="{BB962C8B-B14F-4D97-AF65-F5344CB8AC3E}">
        <p14:creationId xmlns:p14="http://schemas.microsoft.com/office/powerpoint/2010/main" val="2317303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B1F2-CBCB-E54E-8A98-5015097BC7D4}"/>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210807A2-614A-5342-9218-1F412150A851}"/>
              </a:ext>
            </a:extLst>
          </p:cNvPr>
          <p:cNvSpPr>
            <a:spLocks noGrp="1"/>
          </p:cNvSpPr>
          <p:nvPr>
            <p:ph idx="1"/>
          </p:nvPr>
        </p:nvSpPr>
        <p:spPr/>
        <p:txBody>
          <a:bodyPr/>
          <a:lstStyle/>
          <a:p>
            <a:r>
              <a:rPr lang="en-US"/>
              <a:t>Bayesian analysis is the mathematically normative way to reallocate credibility across parameter values as new data arrive. </a:t>
            </a:r>
          </a:p>
          <a:p>
            <a:r>
              <a:rPr lang="en-US"/>
              <a:t>“Bayesian inference is simply updating your beliefs after considering new evidence.”</a:t>
            </a:r>
          </a:p>
          <a:p>
            <a:endParaRPr lang="en-US"/>
          </a:p>
          <a:p>
            <a:r>
              <a:rPr lang="en-US"/>
              <a:t>“ Frequentists, who ascribe to the more classical version of statistics, assume that probability is the long-run frequency of events (hence the name). For example, the probability of plane accidents under a frequentist philosophy is interpreted as the long-term frequency of plane accidents”</a:t>
            </a:r>
          </a:p>
          <a:p>
            <a:endParaRPr lang="fr-FR"/>
          </a:p>
        </p:txBody>
      </p:sp>
    </p:spTree>
    <p:extLst>
      <p:ext uri="{BB962C8B-B14F-4D97-AF65-F5344CB8AC3E}">
        <p14:creationId xmlns:p14="http://schemas.microsoft.com/office/powerpoint/2010/main" val="986466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9018E-1D1B-4D43-B47D-07D3FFCD1B73}"/>
              </a:ext>
            </a:extLst>
          </p:cNvPr>
          <p:cNvSpPr>
            <a:spLocks noGrp="1"/>
          </p:cNvSpPr>
          <p:nvPr>
            <p:ph idx="1"/>
          </p:nvPr>
        </p:nvSpPr>
        <p:spPr>
          <a:xfrm>
            <a:off x="838200" y="423545"/>
            <a:ext cx="10515600" cy="547579"/>
          </a:xfrm>
        </p:spPr>
        <p:txBody>
          <a:bodyPr/>
          <a:lstStyle/>
          <a:p>
            <a:r>
              <a:rPr lang="fr-FR">
                <a:hlinkClick r:id="rId2"/>
              </a:rPr>
              <a:t>https://blog.applied.ai/bayesian-inference-with-pymc3-part-1/</a:t>
            </a:r>
            <a:endParaRPr lang="fr-FR"/>
          </a:p>
          <a:p>
            <a:endParaRPr lang="fr-FR"/>
          </a:p>
        </p:txBody>
      </p:sp>
      <p:sp>
        <p:nvSpPr>
          <p:cNvPr id="4" name="Rectangle 3">
            <a:extLst>
              <a:ext uri="{FF2B5EF4-FFF2-40B4-BE49-F238E27FC236}">
                <a16:creationId xmlns:a16="http://schemas.microsoft.com/office/drawing/2014/main" id="{637327CB-AC84-1A4A-A1EB-B6696BF5B743}"/>
              </a:ext>
            </a:extLst>
          </p:cNvPr>
          <p:cNvSpPr/>
          <p:nvPr/>
        </p:nvSpPr>
        <p:spPr>
          <a:xfrm>
            <a:off x="5791200" y="971124"/>
            <a:ext cx="6096000" cy="5078313"/>
          </a:xfrm>
          <a:prstGeom prst="rect">
            <a:avLst/>
          </a:prstGeom>
        </p:spPr>
        <p:txBody>
          <a:bodyPr>
            <a:spAutoFit/>
          </a:bodyPr>
          <a:lstStyle/>
          <a:p>
            <a:r>
              <a:rPr lang="en-US"/>
              <a:t>On the left hand side, the tools and techniques of the </a:t>
            </a:r>
            <a:r>
              <a:rPr lang="en-US" b="1">
                <a:effectLst/>
              </a:rPr>
              <a:t>Statistician</a:t>
            </a:r>
            <a:r>
              <a:rPr lang="en-US"/>
              <a:t>On the right hand side, the tools and techniques of the </a:t>
            </a:r>
            <a:r>
              <a:rPr lang="en-US" b="1">
                <a:effectLst/>
              </a:rPr>
              <a:t>Informatician</a:t>
            </a:r>
            <a:r>
              <a:rPr lang="en-US">
                <a:effectLst/>
              </a:rPr>
              <a:t>Simple feature engineering, simple classifications/regressions and introspectable 'white-box' models easily expressed in mathematical notation.Computer systems to store, process and retrieve information, complex data processing and 'black-box' models to learn from data.Models are intentionally simpler and may have closed-form expressions easier to compute. They may be created according to known physical laws and/or scientific assumptions about the outside world.The models may also have a simple form, but typically require heavy computation and have high overall complexity due to combinatorics, non-linear transforms, local optimisations, stochasticity and ensemble effects.</a:t>
            </a:r>
            <a:r>
              <a:rPr lang="en-US" i="1">
                <a:effectLst/>
              </a:rPr>
              <a:t>(Generalized) Linear Models, Linear Compression (PCA / SVD), Decision Trees etc.Random Forests, Support Vector Machines, (Deep) Neural Nets, Non-linear transforms etc.</a:t>
            </a:r>
            <a:br>
              <a:rPr lang="en-US"/>
            </a:br>
            <a:r>
              <a:rPr lang="en-US"/>
              <a:t>DataScience-Continuum---New-Page.png</a:t>
            </a:r>
            <a:endParaRPr lang="fr-FR"/>
          </a:p>
        </p:txBody>
      </p:sp>
      <p:pic>
        <p:nvPicPr>
          <p:cNvPr id="6" name="Picture 5">
            <a:extLst>
              <a:ext uri="{FF2B5EF4-FFF2-40B4-BE49-F238E27FC236}">
                <a16:creationId xmlns:a16="http://schemas.microsoft.com/office/drawing/2014/main" id="{A4A3C680-A889-E249-88B0-C7EBB70F88B9}"/>
              </a:ext>
            </a:extLst>
          </p:cNvPr>
          <p:cNvPicPr>
            <a:picLocks noChangeAspect="1"/>
          </p:cNvPicPr>
          <p:nvPr/>
        </p:nvPicPr>
        <p:blipFill>
          <a:blip r:embed="rId3"/>
          <a:stretch>
            <a:fillRect/>
          </a:stretch>
        </p:blipFill>
        <p:spPr>
          <a:xfrm>
            <a:off x="533400" y="4037756"/>
            <a:ext cx="5029200" cy="1930400"/>
          </a:xfrm>
          <a:prstGeom prst="rect">
            <a:avLst/>
          </a:prstGeom>
        </p:spPr>
      </p:pic>
    </p:spTree>
    <p:extLst>
      <p:ext uri="{BB962C8B-B14F-4D97-AF65-F5344CB8AC3E}">
        <p14:creationId xmlns:p14="http://schemas.microsoft.com/office/powerpoint/2010/main" val="1432364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2F90-3170-F943-9AC6-98164642C2F9}"/>
              </a:ext>
            </a:extLst>
          </p:cNvPr>
          <p:cNvSpPr>
            <a:spLocks noGrp="1"/>
          </p:cNvSpPr>
          <p:nvPr>
            <p:ph type="title"/>
          </p:nvPr>
        </p:nvSpPr>
        <p:spPr/>
        <p:txBody>
          <a:bodyPr/>
          <a:lstStyle/>
          <a:p>
            <a:r>
              <a:rPr lang="fr-FR"/>
              <a:t>Frequentist vs Bayesian</a:t>
            </a:r>
          </a:p>
        </p:txBody>
      </p:sp>
      <p:sp>
        <p:nvSpPr>
          <p:cNvPr id="3" name="Content Placeholder 2">
            <a:extLst>
              <a:ext uri="{FF2B5EF4-FFF2-40B4-BE49-F238E27FC236}">
                <a16:creationId xmlns:a16="http://schemas.microsoft.com/office/drawing/2014/main" id="{69F825E8-1796-9344-8D8C-5689B54D7A96}"/>
              </a:ext>
            </a:extLst>
          </p:cNvPr>
          <p:cNvSpPr>
            <a:spLocks noGrp="1"/>
          </p:cNvSpPr>
          <p:nvPr>
            <p:ph sz="half" idx="1"/>
          </p:nvPr>
        </p:nvSpPr>
        <p:spPr/>
        <p:txBody>
          <a:bodyPr>
            <a:normAutofit/>
          </a:bodyPr>
          <a:lstStyle/>
          <a:p>
            <a:pPr marL="0" indent="0">
              <a:buNone/>
            </a:pPr>
            <a:r>
              <a:rPr lang="fr"/>
              <a:t>Analogie du code qui a des bugs:</a:t>
            </a:r>
          </a:p>
          <a:p>
            <a:endParaRPr lang="fr"/>
          </a:p>
          <a:p>
            <a:pPr marL="514350" indent="-514350">
              <a:buFont typeface="+mj-lt"/>
              <a:buAutoNum type="arabicPeriod"/>
            </a:pPr>
            <a:r>
              <a:rPr lang="fr"/>
              <a:t>Mon code a souvent des bugs [prior]</a:t>
            </a:r>
          </a:p>
          <a:p>
            <a:pPr marL="514350" indent="-514350">
              <a:buFont typeface="+mj-lt"/>
              <a:buAutoNum type="arabicPeriod"/>
            </a:pPr>
            <a:r>
              <a:rPr lang="fr"/>
              <a:t>Mon code passe tout les tests [evidence]</a:t>
            </a:r>
          </a:p>
          <a:p>
            <a:endParaRPr lang="fr"/>
          </a:p>
        </p:txBody>
      </p:sp>
      <p:sp>
        <p:nvSpPr>
          <p:cNvPr id="4" name="Content Placeholder 3">
            <a:extLst>
              <a:ext uri="{FF2B5EF4-FFF2-40B4-BE49-F238E27FC236}">
                <a16:creationId xmlns:a16="http://schemas.microsoft.com/office/drawing/2014/main" id="{4155CD61-205C-7A47-AC94-0BD3E7C6CF8F}"/>
              </a:ext>
            </a:extLst>
          </p:cNvPr>
          <p:cNvSpPr>
            <a:spLocks noGrp="1"/>
          </p:cNvSpPr>
          <p:nvPr>
            <p:ph sz="half" idx="2"/>
          </p:nvPr>
        </p:nvSpPr>
        <p:spPr/>
        <p:txBody>
          <a:bodyPr>
            <a:normAutofit/>
          </a:bodyPr>
          <a:lstStyle/>
          <a:p>
            <a:r>
              <a:rPr lang="fr"/>
              <a:t>Est ce que mon code est sans bugs?</a:t>
            </a:r>
          </a:p>
          <a:p>
            <a:r>
              <a:rPr lang="fr"/>
              <a:t>Reponses:</a:t>
            </a:r>
          </a:p>
          <a:p>
            <a:r>
              <a:rPr lang="fr"/>
              <a:t>=&gt; frequentists: oui</a:t>
            </a:r>
          </a:p>
          <a:p>
            <a:r>
              <a:rPr lang="fr"/>
              <a:t>=&gt; bayesian: probablement oui (p = 0.8 par exemple)</a:t>
            </a:r>
          </a:p>
          <a:p>
            <a:endParaRPr lang="fr-FR"/>
          </a:p>
        </p:txBody>
      </p:sp>
      <p:sp>
        <p:nvSpPr>
          <p:cNvPr id="5" name="TextBox 4">
            <a:extLst>
              <a:ext uri="{FF2B5EF4-FFF2-40B4-BE49-F238E27FC236}">
                <a16:creationId xmlns:a16="http://schemas.microsoft.com/office/drawing/2014/main" id="{A8298D93-6912-8147-95BE-975F53EF3CE5}"/>
              </a:ext>
            </a:extLst>
          </p:cNvPr>
          <p:cNvSpPr txBox="1"/>
          <p:nvPr/>
        </p:nvSpPr>
        <p:spPr>
          <a:xfrm>
            <a:off x="1226083" y="5846544"/>
            <a:ext cx="9940991" cy="369332"/>
          </a:xfrm>
          <a:prstGeom prst="rect">
            <a:avLst/>
          </a:prstGeom>
          <a:noFill/>
        </p:spPr>
        <p:txBody>
          <a:bodyPr wrap="none" rtlCol="0">
            <a:spAutoFit/>
          </a:bodyPr>
          <a:lstStyle/>
          <a:p>
            <a:r>
              <a:rPr lang="fr"/>
              <a:t>ML: besoin d'une base de scripts, de leur performances face au tests et s'ils ont des bugs au final ou non</a:t>
            </a:r>
          </a:p>
        </p:txBody>
      </p:sp>
    </p:spTree>
    <p:extLst>
      <p:ext uri="{BB962C8B-B14F-4D97-AF65-F5344CB8AC3E}">
        <p14:creationId xmlns:p14="http://schemas.microsoft.com/office/powerpoint/2010/main" val="388881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49A1-3C6E-8D40-ACB2-D1D552A2E771}"/>
              </a:ext>
            </a:extLst>
          </p:cNvPr>
          <p:cNvSpPr>
            <a:spLocks noGrp="1"/>
          </p:cNvSpPr>
          <p:nvPr>
            <p:ph type="title"/>
          </p:nvPr>
        </p:nvSpPr>
        <p:spPr/>
        <p:txBody>
          <a:bodyPr/>
          <a:lstStyle/>
          <a:p>
            <a:endParaRPr lang="fr-FR"/>
          </a:p>
        </p:txBody>
      </p:sp>
      <p:pic>
        <p:nvPicPr>
          <p:cNvPr id="6" name="Content Placeholder 5">
            <a:extLst>
              <a:ext uri="{FF2B5EF4-FFF2-40B4-BE49-F238E27FC236}">
                <a16:creationId xmlns:a16="http://schemas.microsoft.com/office/drawing/2014/main" id="{AB57310B-2F51-3648-96F9-61E593A3E630}"/>
              </a:ext>
            </a:extLst>
          </p:cNvPr>
          <p:cNvPicPr>
            <a:picLocks noGrp="1" noChangeAspect="1"/>
          </p:cNvPicPr>
          <p:nvPr>
            <p:ph sz="half" idx="1"/>
          </p:nvPr>
        </p:nvPicPr>
        <p:blipFill>
          <a:blip r:embed="rId2"/>
          <a:stretch>
            <a:fillRect/>
          </a:stretch>
        </p:blipFill>
        <p:spPr>
          <a:xfrm>
            <a:off x="838200" y="2023326"/>
            <a:ext cx="5181600" cy="3955936"/>
          </a:xfrm>
        </p:spPr>
      </p:pic>
      <p:pic>
        <p:nvPicPr>
          <p:cNvPr id="8" name="Content Placeholder 7">
            <a:extLst>
              <a:ext uri="{FF2B5EF4-FFF2-40B4-BE49-F238E27FC236}">
                <a16:creationId xmlns:a16="http://schemas.microsoft.com/office/drawing/2014/main" id="{1418F02E-FD16-2847-938B-B8D5A69743A7}"/>
              </a:ext>
            </a:extLst>
          </p:cNvPr>
          <p:cNvPicPr>
            <a:picLocks noGrp="1" noChangeAspect="1"/>
          </p:cNvPicPr>
          <p:nvPr>
            <p:ph sz="half" idx="2"/>
          </p:nvPr>
        </p:nvPicPr>
        <p:blipFill>
          <a:blip r:embed="rId3"/>
          <a:stretch>
            <a:fillRect/>
          </a:stretch>
        </p:blipFill>
        <p:spPr>
          <a:xfrm>
            <a:off x="6172200" y="2049837"/>
            <a:ext cx="5181600" cy="3902914"/>
          </a:xfrm>
        </p:spPr>
      </p:pic>
      <p:sp>
        <p:nvSpPr>
          <p:cNvPr id="9" name="Rectangle 8">
            <a:extLst>
              <a:ext uri="{FF2B5EF4-FFF2-40B4-BE49-F238E27FC236}">
                <a16:creationId xmlns:a16="http://schemas.microsoft.com/office/drawing/2014/main" id="{31C5DC24-CF3C-5B48-B50E-C9B412975045}"/>
              </a:ext>
            </a:extLst>
          </p:cNvPr>
          <p:cNvSpPr/>
          <p:nvPr/>
        </p:nvSpPr>
        <p:spPr>
          <a:xfrm>
            <a:off x="1381760" y="6169709"/>
            <a:ext cx="8534400" cy="646331"/>
          </a:xfrm>
          <a:prstGeom prst="rect">
            <a:avLst/>
          </a:prstGeom>
        </p:spPr>
        <p:txBody>
          <a:bodyPr wrap="square">
            <a:spAutoFit/>
          </a:bodyPr>
          <a:lstStyle/>
          <a:p>
            <a:r>
              <a:rPr lang="en-US" b="0" i="0">
                <a:solidFill>
                  <a:srgbClr val="FF0000"/>
                </a:solidFill>
                <a:effectLst/>
                <a:highlight>
                  <a:srgbClr val="FFFF00"/>
                </a:highlight>
                <a:latin typeface="Arial" panose="020B0604020202020204" pitchFamily="34" charset="0"/>
              </a:rPr>
              <a:t>MLE and Bayesian prediction converge to the same value as the number of  training data increases</a:t>
            </a:r>
          </a:p>
        </p:txBody>
      </p:sp>
    </p:spTree>
    <p:extLst>
      <p:ext uri="{BB962C8B-B14F-4D97-AF65-F5344CB8AC3E}">
        <p14:creationId xmlns:p14="http://schemas.microsoft.com/office/powerpoint/2010/main" val="402952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390E-FE0B-6444-B07D-CC4060A44429}"/>
              </a:ext>
            </a:extLst>
          </p:cNvPr>
          <p:cNvSpPr>
            <a:spLocks noGrp="1"/>
          </p:cNvSpPr>
          <p:nvPr>
            <p:ph type="title"/>
          </p:nvPr>
        </p:nvSpPr>
        <p:spPr/>
        <p:txBody>
          <a:bodyPr/>
          <a:lstStyle/>
          <a:p>
            <a:r>
              <a:rPr lang="fr-FR"/>
              <a:t>Pile ou face</a:t>
            </a:r>
          </a:p>
        </p:txBody>
      </p:sp>
      <p:sp>
        <p:nvSpPr>
          <p:cNvPr id="3" name="Content Placeholder 2">
            <a:extLst>
              <a:ext uri="{FF2B5EF4-FFF2-40B4-BE49-F238E27FC236}">
                <a16:creationId xmlns:a16="http://schemas.microsoft.com/office/drawing/2014/main" id="{CB7BA3C7-C18E-194D-8152-209592B99B48}"/>
              </a:ext>
            </a:extLst>
          </p:cNvPr>
          <p:cNvSpPr>
            <a:spLocks noGrp="1"/>
          </p:cNvSpPr>
          <p:nvPr>
            <p:ph idx="1"/>
          </p:nvPr>
        </p:nvSpPr>
        <p:spPr/>
        <p:txBody>
          <a:bodyPr/>
          <a:lstStyle/>
          <a:p>
            <a:r>
              <a:rPr lang="fr-FR"/>
              <a:t>Biais d'une piece de monnaie</a:t>
            </a:r>
          </a:p>
          <a:p>
            <a:r>
              <a:rPr lang="fr-FR"/>
              <a:t>Data : 0,0,0,1,1,0,0,1,0,0</a:t>
            </a:r>
          </a:p>
          <a:p>
            <a:r>
              <a:rPr lang="fr-FR"/>
              <a:t>Bernoulli(p)</a:t>
            </a:r>
          </a:p>
          <a:p>
            <a:r>
              <a:rPr lang="fr-FR"/>
              <a:t>Binomiale = N * Bernoulli = p(x = k) = (n/k) (1-p)^k p ^(N-k)</a:t>
            </a:r>
          </a:p>
          <a:p>
            <a:r>
              <a:rPr lang="fr-FR"/>
              <a:t>Ici k = 3, N = 10</a:t>
            </a:r>
          </a:p>
          <a:p>
            <a:r>
              <a:rPr lang="fr-FR"/>
              <a:t>Priori : Ber(p)</a:t>
            </a:r>
          </a:p>
          <a:p>
            <a:r>
              <a:rPr lang="fr-FR"/>
              <a:t>Posteriori : P(p / Data) = P(data / p) P(p) / P(data)</a:t>
            </a:r>
          </a:p>
          <a:p>
            <a:endParaRPr lang="fr-FR"/>
          </a:p>
          <a:p>
            <a:endParaRPr lang="fr-FR"/>
          </a:p>
        </p:txBody>
      </p:sp>
    </p:spTree>
    <p:extLst>
      <p:ext uri="{BB962C8B-B14F-4D97-AF65-F5344CB8AC3E}">
        <p14:creationId xmlns:p14="http://schemas.microsoft.com/office/powerpoint/2010/main" val="747679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EB26-0706-FC42-9EC5-01F5C35C4417}"/>
              </a:ext>
            </a:extLst>
          </p:cNvPr>
          <p:cNvSpPr>
            <a:spLocks noGrp="1"/>
          </p:cNvSpPr>
          <p:nvPr>
            <p:ph type="title"/>
          </p:nvPr>
        </p:nvSpPr>
        <p:spPr/>
        <p:txBody>
          <a:bodyPr/>
          <a:lstStyle/>
          <a:p>
            <a:r>
              <a:rPr lang="fr-FR"/>
              <a:t>Approche bayesienne: Théorie et Pratique</a:t>
            </a:r>
          </a:p>
        </p:txBody>
      </p:sp>
      <p:sp>
        <p:nvSpPr>
          <p:cNvPr id="3" name="Content Placeholder 2">
            <a:extLst>
              <a:ext uri="{FF2B5EF4-FFF2-40B4-BE49-F238E27FC236}">
                <a16:creationId xmlns:a16="http://schemas.microsoft.com/office/drawing/2014/main" id="{B45EC97A-1E14-D542-847D-08C3D6DEDBBA}"/>
              </a:ext>
            </a:extLst>
          </p:cNvPr>
          <p:cNvSpPr>
            <a:spLocks noGrp="1"/>
          </p:cNvSpPr>
          <p:nvPr>
            <p:ph sz="half" idx="1"/>
          </p:nvPr>
        </p:nvSpPr>
        <p:spPr>
          <a:xfrm>
            <a:off x="197708" y="2386622"/>
            <a:ext cx="3952240" cy="2284232"/>
          </a:xfrm>
        </p:spPr>
        <p:txBody>
          <a:bodyPr>
            <a:normAutofit fontScale="85000" lnSpcReduction="10000"/>
          </a:bodyPr>
          <a:lstStyle/>
          <a:p>
            <a:r>
              <a:rPr lang="fr-FR"/>
              <a:t>On connait l'expression de la distribution posteriori:</a:t>
            </a:r>
          </a:p>
          <a:p>
            <a:pPr lvl="1"/>
            <a:r>
              <a:rPr lang="fr-FR"/>
              <a:t>ex: Conjugate prior</a:t>
            </a:r>
          </a:p>
          <a:p>
            <a:pPr lvl="1"/>
            <a:endParaRPr lang="fr-FR"/>
          </a:p>
        </p:txBody>
      </p:sp>
      <p:sp>
        <p:nvSpPr>
          <p:cNvPr id="4" name="Content Placeholder 3">
            <a:extLst>
              <a:ext uri="{FF2B5EF4-FFF2-40B4-BE49-F238E27FC236}">
                <a16:creationId xmlns:a16="http://schemas.microsoft.com/office/drawing/2014/main" id="{4129870B-DEE7-3E4C-95A9-342D8BEB8D74}"/>
              </a:ext>
            </a:extLst>
          </p:cNvPr>
          <p:cNvSpPr>
            <a:spLocks noGrp="1"/>
          </p:cNvSpPr>
          <p:nvPr>
            <p:ph sz="half" idx="2"/>
          </p:nvPr>
        </p:nvSpPr>
        <p:spPr>
          <a:xfrm>
            <a:off x="8610600" y="1500505"/>
            <a:ext cx="3383692" cy="2451735"/>
          </a:xfrm>
        </p:spPr>
        <p:txBody>
          <a:bodyPr>
            <a:normAutofit fontScale="85000" lnSpcReduction="10000"/>
          </a:bodyPr>
          <a:lstStyle/>
          <a:p>
            <a:r>
              <a:rPr lang="fr-FR"/>
              <a:t>Expression du posterieur non dérivable</a:t>
            </a:r>
          </a:p>
          <a:p>
            <a:r>
              <a:rPr lang="fr-FR"/>
              <a:t>=&gt; la distribution a posteriori est obtenue par échantillonage des données observées</a:t>
            </a:r>
          </a:p>
        </p:txBody>
      </p:sp>
      <p:sp>
        <p:nvSpPr>
          <p:cNvPr id="5" name="TextBox 4">
            <a:extLst>
              <a:ext uri="{FF2B5EF4-FFF2-40B4-BE49-F238E27FC236}">
                <a16:creationId xmlns:a16="http://schemas.microsoft.com/office/drawing/2014/main" id="{68AC993A-CF13-054D-AB2C-5F8D960ACE2A}"/>
              </a:ext>
            </a:extLst>
          </p:cNvPr>
          <p:cNvSpPr txBox="1"/>
          <p:nvPr/>
        </p:nvSpPr>
        <p:spPr>
          <a:xfrm>
            <a:off x="8610600" y="4513237"/>
            <a:ext cx="2938305" cy="369332"/>
          </a:xfrm>
          <a:prstGeom prst="rect">
            <a:avLst/>
          </a:prstGeom>
          <a:noFill/>
        </p:spPr>
        <p:txBody>
          <a:bodyPr wrap="none" rtlCol="0">
            <a:spAutoFit/>
          </a:bodyPr>
          <a:lstStyle/>
          <a:p>
            <a:pPr marL="285750" indent="-285750">
              <a:buFont typeface="Symbol" pitchFamily="2" charset="2"/>
              <a:buChar char="Þ"/>
            </a:pPr>
            <a:r>
              <a:rPr lang="fr-FR"/>
              <a:t>Probabilistic programming</a:t>
            </a:r>
          </a:p>
        </p:txBody>
      </p:sp>
      <p:pic>
        <p:nvPicPr>
          <p:cNvPr id="6" name="Content Placeholder 5">
            <a:extLst>
              <a:ext uri="{FF2B5EF4-FFF2-40B4-BE49-F238E27FC236}">
                <a16:creationId xmlns:a16="http://schemas.microsoft.com/office/drawing/2014/main" id="{4FCAEE10-342A-DC4B-B88E-4A6319D6F39A}"/>
              </a:ext>
            </a:extLst>
          </p:cNvPr>
          <p:cNvPicPr>
            <a:picLocks noChangeAspect="1"/>
          </p:cNvPicPr>
          <p:nvPr/>
        </p:nvPicPr>
        <p:blipFill>
          <a:blip r:embed="rId2"/>
          <a:stretch>
            <a:fillRect/>
          </a:stretch>
        </p:blipFill>
        <p:spPr>
          <a:xfrm>
            <a:off x="4196082" y="1401652"/>
            <a:ext cx="3952240" cy="5578422"/>
          </a:xfrm>
          <a:prstGeom prst="rect">
            <a:avLst/>
          </a:prstGeom>
        </p:spPr>
      </p:pic>
    </p:spTree>
    <p:extLst>
      <p:ext uri="{BB962C8B-B14F-4D97-AF65-F5344CB8AC3E}">
        <p14:creationId xmlns:p14="http://schemas.microsoft.com/office/powerpoint/2010/main" val="681578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3B48-B8C1-704D-8DD5-F6D2E2FFCAA5}"/>
              </a:ext>
            </a:extLst>
          </p:cNvPr>
          <p:cNvSpPr>
            <a:spLocks noGrp="1"/>
          </p:cNvSpPr>
          <p:nvPr>
            <p:ph type="title"/>
          </p:nvPr>
        </p:nvSpPr>
        <p:spPr/>
        <p:txBody>
          <a:bodyPr/>
          <a:lstStyle/>
          <a:p>
            <a:r>
              <a:rPr lang="fr"/>
              <a:t>Probabilistic programming</a:t>
            </a:r>
            <a:br>
              <a:rPr lang="fr"/>
            </a:br>
            <a:endParaRPr lang="fr-FR"/>
          </a:p>
        </p:txBody>
      </p:sp>
      <p:sp>
        <p:nvSpPr>
          <p:cNvPr id="3" name="Content Placeholder 2">
            <a:extLst>
              <a:ext uri="{FF2B5EF4-FFF2-40B4-BE49-F238E27FC236}">
                <a16:creationId xmlns:a16="http://schemas.microsoft.com/office/drawing/2014/main" id="{749EC46E-D325-4448-80EC-1B9A5A9F90B4}"/>
              </a:ext>
            </a:extLst>
          </p:cNvPr>
          <p:cNvSpPr>
            <a:spLocks noGrp="1"/>
          </p:cNvSpPr>
          <p:nvPr>
            <p:ph idx="1"/>
          </p:nvPr>
        </p:nvSpPr>
        <p:spPr>
          <a:xfrm>
            <a:off x="838200" y="1825625"/>
            <a:ext cx="10515600" cy="3427095"/>
          </a:xfrm>
        </p:spPr>
        <p:txBody>
          <a:bodyPr>
            <a:normAutofit/>
          </a:bodyPr>
          <a:lstStyle/>
          <a:p>
            <a:r>
              <a:rPr lang="fr"/>
              <a:t>Obtenir une </a:t>
            </a:r>
            <a:r>
              <a:rPr lang="fr" b="1"/>
              <a:t>distribution</a:t>
            </a:r>
            <a:r>
              <a:rPr lang="fr"/>
              <a:t> des variables estimées (posterior)</a:t>
            </a:r>
          </a:p>
          <a:p>
            <a:r>
              <a:rPr lang="fr"/>
              <a:t>Utiliser nos </a:t>
            </a:r>
            <a:r>
              <a:rPr lang="fr" b="1"/>
              <a:t>connaissances a-priori</a:t>
            </a:r>
            <a:r>
              <a:rPr lang="fr"/>
              <a:t> des variables aléatoires (prior) pour ameliorer le modele et les prédictions</a:t>
            </a:r>
          </a:p>
          <a:p>
            <a:r>
              <a:rPr lang="fr"/>
              <a:t>Définir des </a:t>
            </a:r>
            <a:r>
              <a:rPr lang="fr" b="1"/>
              <a:t>fonctions de cout</a:t>
            </a:r>
            <a:r>
              <a:rPr lang="fr"/>
              <a:t> adaptées au problème. Au dela de RMSE, AUC, …</a:t>
            </a:r>
          </a:p>
          <a:p>
            <a:r>
              <a:rPr lang="fr"/>
              <a:t>Modele hierarchiques</a:t>
            </a:r>
          </a:p>
          <a:p>
            <a:r>
              <a:rPr lang="fr"/>
              <a:t>No need for a lot of data</a:t>
            </a:r>
          </a:p>
          <a:p>
            <a:endParaRPr lang="fr"/>
          </a:p>
          <a:p>
            <a:endParaRPr lang="fr-FR"/>
          </a:p>
        </p:txBody>
      </p:sp>
    </p:spTree>
    <p:extLst>
      <p:ext uri="{BB962C8B-B14F-4D97-AF65-F5344CB8AC3E}">
        <p14:creationId xmlns:p14="http://schemas.microsoft.com/office/powerpoint/2010/main" val="3816320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8A2-F019-9045-9510-3158C6991477}"/>
              </a:ext>
            </a:extLst>
          </p:cNvPr>
          <p:cNvSpPr>
            <a:spLocks noGrp="1"/>
          </p:cNvSpPr>
          <p:nvPr>
            <p:ph type="title"/>
          </p:nvPr>
        </p:nvSpPr>
        <p:spPr/>
        <p:txBody>
          <a:bodyPr/>
          <a:lstStyle/>
          <a:p>
            <a:r>
              <a:rPr lang="fr-FR"/>
              <a:t>PyMC3</a:t>
            </a:r>
          </a:p>
        </p:txBody>
      </p:sp>
      <p:sp>
        <p:nvSpPr>
          <p:cNvPr id="3" name="Content Placeholder 2">
            <a:extLst>
              <a:ext uri="{FF2B5EF4-FFF2-40B4-BE49-F238E27FC236}">
                <a16:creationId xmlns:a16="http://schemas.microsoft.com/office/drawing/2014/main" id="{0A2F8169-39CF-5341-AB70-609B7EE26285}"/>
              </a:ext>
            </a:extLst>
          </p:cNvPr>
          <p:cNvSpPr>
            <a:spLocks noGrp="1"/>
          </p:cNvSpPr>
          <p:nvPr>
            <p:ph idx="1"/>
          </p:nvPr>
        </p:nvSpPr>
        <p:spPr/>
        <p:txBody>
          <a:bodyPr>
            <a:normAutofit lnSpcReduction="10000"/>
          </a:bodyPr>
          <a:lstStyle/>
          <a:p>
            <a:pPr marL="0" indent="0">
              <a:buNone/>
            </a:pPr>
            <a:r>
              <a:rPr lang="fr-FR"/>
              <a:t>Exemple with a coin flip, N bernoulli(p) trials  </a:t>
            </a:r>
          </a:p>
          <a:p>
            <a:pPr marL="0" indent="0">
              <a:buNone/>
            </a:pPr>
            <a:r>
              <a:rPr lang="fr-FR"/>
              <a:t>	</a:t>
            </a:r>
            <a:r>
              <a:rPr lang="fr-FR">
                <a:solidFill>
                  <a:srgbClr val="0070C0"/>
                </a:solidFill>
              </a:rPr>
              <a:t>data</a:t>
            </a:r>
            <a:r>
              <a:rPr lang="fr-FR">
                <a:solidFill>
                  <a:srgbClr val="FF0000"/>
                </a:solidFill>
              </a:rPr>
              <a:t> = st.bernoulli.rvs(p, n = #trials)</a:t>
            </a:r>
          </a:p>
          <a:p>
            <a:pPr marL="0" indent="0">
              <a:buNone/>
            </a:pPr>
            <a:endParaRPr lang="fr-FR">
              <a:solidFill>
                <a:srgbClr val="FF0000"/>
              </a:solidFill>
            </a:endParaRPr>
          </a:p>
          <a:p>
            <a:pPr marL="514350" indent="-514350">
              <a:buFont typeface="+mj-lt"/>
              <a:buAutoNum type="arabicPeriod"/>
            </a:pPr>
            <a:r>
              <a:rPr lang="fr-FR"/>
              <a:t>Model the prior</a:t>
            </a:r>
          </a:p>
          <a:p>
            <a:pPr marL="457200" lvl="1" indent="0">
              <a:buNone/>
            </a:pPr>
            <a:r>
              <a:rPr lang="fr-FR">
                <a:solidFill>
                  <a:srgbClr val="FF0000"/>
                </a:solidFill>
              </a:rPr>
              <a:t>	</a:t>
            </a:r>
            <a:r>
              <a:rPr lang="fr-FR" i="1">
                <a:solidFill>
                  <a:srgbClr val="0070C0"/>
                </a:solidFill>
              </a:rPr>
              <a:t>p</a:t>
            </a:r>
            <a:r>
              <a:rPr lang="fr-FR">
                <a:solidFill>
                  <a:srgbClr val="FF0000"/>
                </a:solidFill>
              </a:rPr>
              <a:t> = pm.Uniform('p', lower = 0, upper = 1)</a:t>
            </a:r>
          </a:p>
          <a:p>
            <a:pPr marL="514350" indent="-514350">
              <a:buFont typeface="+mj-lt"/>
              <a:buAutoNum type="arabicPeriod"/>
            </a:pPr>
            <a:r>
              <a:rPr lang="fr-FR"/>
              <a:t>Model the observed data (likelihood)</a:t>
            </a:r>
          </a:p>
          <a:p>
            <a:pPr marL="457200" lvl="1" indent="0">
              <a:buNone/>
            </a:pPr>
            <a:r>
              <a:rPr lang="fr-FR">
                <a:solidFill>
                  <a:srgbClr val="FF0000"/>
                </a:solidFill>
              </a:rPr>
              <a:t>	y = pm.Binomial('y', n = #trials, p = </a:t>
            </a:r>
            <a:r>
              <a:rPr lang="fr-FR" i="1">
                <a:solidFill>
                  <a:srgbClr val="0070C0"/>
                </a:solidFill>
              </a:rPr>
              <a:t>p</a:t>
            </a:r>
            <a:r>
              <a:rPr lang="fr-FR" i="1">
                <a:solidFill>
                  <a:srgbClr val="FF0000"/>
                </a:solidFill>
              </a:rPr>
              <a:t>, </a:t>
            </a:r>
            <a:r>
              <a:rPr lang="fr-FR" i="1" u="sng">
                <a:solidFill>
                  <a:srgbClr val="FF0000"/>
                </a:solidFill>
              </a:rPr>
              <a:t>observed = </a:t>
            </a:r>
            <a:r>
              <a:rPr lang="fr-FR" i="1" u="sng">
                <a:solidFill>
                  <a:srgbClr val="0070C0"/>
                </a:solidFill>
              </a:rPr>
              <a:t>data</a:t>
            </a:r>
            <a:r>
              <a:rPr lang="fr-FR">
                <a:solidFill>
                  <a:srgbClr val="FF0000"/>
                </a:solidFill>
              </a:rPr>
              <a:t>)</a:t>
            </a:r>
          </a:p>
          <a:p>
            <a:pPr marL="514350" indent="-514350">
              <a:buFont typeface="+mj-lt"/>
              <a:buAutoNum type="arabicPeriod"/>
            </a:pPr>
            <a:r>
              <a:rPr lang="fr-FR"/>
              <a:t>Sample the posterior distribution</a:t>
            </a:r>
          </a:p>
          <a:p>
            <a:pPr marL="457200" lvl="1" indent="0">
              <a:buNone/>
            </a:pPr>
            <a:r>
              <a:rPr lang="fr-FR">
                <a:solidFill>
                  <a:srgbClr val="FF0000"/>
                </a:solidFill>
              </a:rPr>
              <a:t>	trace = pm.sample(&lt;Number of samples&gt;, step = &lt;Sampler&gt;, …. )</a:t>
            </a:r>
            <a:br>
              <a:rPr lang="fr-FR">
                <a:solidFill>
                  <a:srgbClr val="FF0000"/>
                </a:solidFill>
              </a:rPr>
            </a:br>
            <a:endParaRPr lang="fr-FR">
              <a:solidFill>
                <a:srgbClr val="FF0000"/>
              </a:solidFill>
            </a:endParaRPr>
          </a:p>
          <a:p>
            <a:endParaRPr lang="fr-FR"/>
          </a:p>
        </p:txBody>
      </p:sp>
    </p:spTree>
    <p:extLst>
      <p:ext uri="{BB962C8B-B14F-4D97-AF65-F5344CB8AC3E}">
        <p14:creationId xmlns:p14="http://schemas.microsoft.com/office/powerpoint/2010/main" val="3012134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0AA8D-DA79-274E-ABBE-979AFBA5CB83}"/>
              </a:ext>
            </a:extLst>
          </p:cNvPr>
          <p:cNvSpPr>
            <a:spLocks noGrp="1"/>
          </p:cNvSpPr>
          <p:nvPr>
            <p:ph type="title"/>
          </p:nvPr>
        </p:nvSpPr>
        <p:spPr/>
        <p:txBody>
          <a:bodyPr/>
          <a:lstStyle/>
          <a:p>
            <a:r>
              <a:rPr lang="fr-FR"/>
              <a:t>My motivations ?</a:t>
            </a:r>
          </a:p>
        </p:txBody>
      </p:sp>
      <p:sp>
        <p:nvSpPr>
          <p:cNvPr id="3" name="Content Placeholder 2">
            <a:extLst>
              <a:ext uri="{FF2B5EF4-FFF2-40B4-BE49-F238E27FC236}">
                <a16:creationId xmlns:a16="http://schemas.microsoft.com/office/drawing/2014/main" id="{FAED4EDD-5310-6B43-8F2D-23E17EC928BF}"/>
              </a:ext>
            </a:extLst>
          </p:cNvPr>
          <p:cNvSpPr>
            <a:spLocks noGrp="1"/>
          </p:cNvSpPr>
          <p:nvPr>
            <p:ph idx="1"/>
          </p:nvPr>
        </p:nvSpPr>
        <p:spPr>
          <a:xfrm>
            <a:off x="838200" y="1825625"/>
            <a:ext cx="5499100" cy="4351338"/>
          </a:xfrm>
        </p:spPr>
        <p:txBody>
          <a:bodyPr/>
          <a:lstStyle/>
          <a:p>
            <a:r>
              <a:rPr lang="fr-FR"/>
              <a:t>Better at answering business questions</a:t>
            </a:r>
          </a:p>
          <a:p>
            <a:r>
              <a:rPr lang="fr-FR"/>
              <a:t>Around for a long time but really shiny</a:t>
            </a:r>
          </a:p>
          <a:p>
            <a:r>
              <a:rPr lang="fr-FR"/>
              <a:t>Make math great again</a:t>
            </a:r>
          </a:p>
          <a:p>
            <a:r>
              <a:rPr lang="fr-FR"/>
              <a:t>Beyond the deep learning hype</a:t>
            </a:r>
          </a:p>
          <a:p>
            <a:r>
              <a:rPr lang="fr-FR"/>
              <a:t>But really levelling up to:</a:t>
            </a:r>
          </a:p>
          <a:p>
            <a:endParaRPr lang="fr-FR"/>
          </a:p>
          <a:p>
            <a:endParaRPr lang="fr-FR"/>
          </a:p>
        </p:txBody>
      </p:sp>
      <p:pic>
        <p:nvPicPr>
          <p:cNvPr id="5" name="Picture 4">
            <a:extLst>
              <a:ext uri="{FF2B5EF4-FFF2-40B4-BE49-F238E27FC236}">
                <a16:creationId xmlns:a16="http://schemas.microsoft.com/office/drawing/2014/main" id="{E2AB1B9A-1495-DF4C-8CD4-B6AB379BB0CE}"/>
              </a:ext>
            </a:extLst>
          </p:cNvPr>
          <p:cNvPicPr>
            <a:picLocks noChangeAspect="1"/>
          </p:cNvPicPr>
          <p:nvPr/>
        </p:nvPicPr>
        <p:blipFill>
          <a:blip r:embed="rId2"/>
          <a:stretch>
            <a:fillRect/>
          </a:stretch>
        </p:blipFill>
        <p:spPr>
          <a:xfrm>
            <a:off x="6845300" y="1325563"/>
            <a:ext cx="4851400" cy="4851400"/>
          </a:xfrm>
          <a:prstGeom prst="rect">
            <a:avLst/>
          </a:prstGeom>
        </p:spPr>
      </p:pic>
    </p:spTree>
    <p:extLst>
      <p:ext uri="{BB962C8B-B14F-4D97-AF65-F5344CB8AC3E}">
        <p14:creationId xmlns:p14="http://schemas.microsoft.com/office/powerpoint/2010/main" val="320316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2458F-938B-AA44-AADA-D5A86AF26CB6}"/>
              </a:ext>
            </a:extLst>
          </p:cNvPr>
          <p:cNvSpPr>
            <a:spLocks noGrp="1"/>
          </p:cNvSpPr>
          <p:nvPr>
            <p:ph type="ctrTitle"/>
          </p:nvPr>
        </p:nvSpPr>
        <p:spPr/>
        <p:txBody>
          <a:bodyPr/>
          <a:lstStyle/>
          <a:p>
            <a:endParaRPr lang="fr-FR"/>
          </a:p>
        </p:txBody>
      </p:sp>
      <p:sp>
        <p:nvSpPr>
          <p:cNvPr id="3" name="Subtitle 2">
            <a:extLst>
              <a:ext uri="{FF2B5EF4-FFF2-40B4-BE49-F238E27FC236}">
                <a16:creationId xmlns:a16="http://schemas.microsoft.com/office/drawing/2014/main" id="{3D06E808-23D6-264C-A708-56CC39FB9971}"/>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40253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943DB-A551-CD46-A99B-EE94E763F9CF}"/>
              </a:ext>
            </a:extLst>
          </p:cNvPr>
          <p:cNvSpPr>
            <a:spLocks noGrp="1"/>
          </p:cNvSpPr>
          <p:nvPr>
            <p:ph type="ctrTitle"/>
          </p:nvPr>
        </p:nvSpPr>
        <p:spPr/>
        <p:txBody>
          <a:bodyPr/>
          <a:lstStyle/>
          <a:p>
            <a:r>
              <a:rPr lang="fr-FR"/>
              <a:t>PyMC3</a:t>
            </a:r>
          </a:p>
        </p:txBody>
      </p:sp>
      <p:sp>
        <p:nvSpPr>
          <p:cNvPr id="3" name="Subtitle 2">
            <a:extLst>
              <a:ext uri="{FF2B5EF4-FFF2-40B4-BE49-F238E27FC236}">
                <a16:creationId xmlns:a16="http://schemas.microsoft.com/office/drawing/2014/main" id="{252F3025-25A3-A24C-8EEA-79F62351718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235415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36;p23">
            <a:extLst>
              <a:ext uri="{FF2B5EF4-FFF2-40B4-BE49-F238E27FC236}">
                <a16:creationId xmlns:a16="http://schemas.microsoft.com/office/drawing/2014/main" id="{7355AEE7-2909-B746-8595-3007485A80DB}"/>
              </a:ext>
            </a:extLst>
          </p:cNvPr>
          <p:cNvPicPr preferRelativeResize="0"/>
          <p:nvPr/>
        </p:nvPicPr>
        <p:blipFill>
          <a:blip r:embed="rId2">
            <a:alphaModFix/>
          </a:blip>
          <a:stretch>
            <a:fillRect/>
          </a:stretch>
        </p:blipFill>
        <p:spPr>
          <a:xfrm>
            <a:off x="457200" y="72023"/>
            <a:ext cx="1823671" cy="1023525"/>
          </a:xfrm>
          <a:prstGeom prst="rect">
            <a:avLst/>
          </a:prstGeom>
          <a:noFill/>
          <a:ln>
            <a:noFill/>
          </a:ln>
        </p:spPr>
      </p:pic>
      <p:sp>
        <p:nvSpPr>
          <p:cNvPr id="5" name="Google Shape;137;p23">
            <a:extLst>
              <a:ext uri="{FF2B5EF4-FFF2-40B4-BE49-F238E27FC236}">
                <a16:creationId xmlns:a16="http://schemas.microsoft.com/office/drawing/2014/main" id="{5CB232BF-CD1F-8E45-AF85-510A6D554102}"/>
              </a:ext>
            </a:extLst>
          </p:cNvPr>
          <p:cNvSpPr txBox="1">
            <a:spLocks/>
          </p:cNvSpPr>
          <p:nvPr/>
        </p:nvSpPr>
        <p:spPr>
          <a:xfrm>
            <a:off x="311700" y="1152475"/>
            <a:ext cx="8520600" cy="3416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0200">
              <a:lnSpc>
                <a:spcPct val="115000"/>
              </a:lnSpc>
              <a:spcBef>
                <a:spcPts val="0"/>
              </a:spcBef>
              <a:buClr>
                <a:srgbClr val="333333"/>
              </a:buClr>
              <a:buSzPts val="1600"/>
              <a:buFont typeface="Arial"/>
              <a:buChar char="●"/>
            </a:pPr>
            <a:r>
              <a:rPr lang="en-US" sz="1600">
                <a:solidFill>
                  <a:srgbClr val="333333"/>
                </a:solidFill>
              </a:rPr>
              <a:t>Probabilistic Programming framework for Python, FOSS</a:t>
            </a:r>
          </a:p>
          <a:p>
            <a:pPr marL="457200" indent="-330200">
              <a:buClr>
                <a:srgbClr val="333333"/>
              </a:buClr>
              <a:buSzPts val="1600"/>
              <a:buFont typeface="Arial"/>
              <a:buChar char="●"/>
            </a:pPr>
            <a:r>
              <a:rPr lang="en-US" sz="1600"/>
              <a:t>Specify arbitrary models in code by plugging probability distributions into each other</a:t>
            </a:r>
            <a:endParaRPr lang="en-US" sz="1600">
              <a:solidFill>
                <a:srgbClr val="333333"/>
              </a:solidFill>
            </a:endParaRPr>
          </a:p>
          <a:p>
            <a:pPr marL="457200" indent="-330200">
              <a:lnSpc>
                <a:spcPct val="115000"/>
              </a:lnSpc>
              <a:buClr>
                <a:srgbClr val="333333"/>
              </a:buClr>
              <a:buSzPts val="1600"/>
              <a:buFont typeface="Arial"/>
              <a:buChar char="●"/>
            </a:pPr>
            <a:r>
              <a:rPr lang="en-US" sz="1600">
                <a:solidFill>
                  <a:srgbClr val="333333"/>
                </a:solidFill>
              </a:rPr>
              <a:t>Intuitive model specification syntax</a:t>
            </a:r>
          </a:p>
          <a:p>
            <a:pPr marL="914400" lvl="1" indent="-317500">
              <a:lnSpc>
                <a:spcPct val="115000"/>
              </a:lnSpc>
              <a:spcBef>
                <a:spcPts val="1000"/>
              </a:spcBef>
              <a:buSzPts val="1400"/>
              <a:buFont typeface="Arial"/>
              <a:buChar char="○"/>
            </a:pPr>
            <a:r>
              <a:rPr lang="en-US" sz="1400">
                <a:solidFill>
                  <a:srgbClr val="333333"/>
                </a:solidFill>
              </a:rPr>
              <a:t>For example: x ~ N(0,1) translates to </a:t>
            </a:r>
            <a:r>
              <a:rPr lang="en-US" sz="1400">
                <a:solidFill>
                  <a:srgbClr val="333333"/>
                </a:solidFill>
                <a:latin typeface="Courier New"/>
                <a:ea typeface="Courier New"/>
                <a:cs typeface="Courier New"/>
                <a:sym typeface="Courier New"/>
              </a:rPr>
              <a:t>x = Normal('x', 0, 1)</a:t>
            </a:r>
          </a:p>
          <a:p>
            <a:pPr marL="457200" indent="-330200">
              <a:lnSpc>
                <a:spcPct val="115000"/>
              </a:lnSpc>
              <a:buClr>
                <a:srgbClr val="333333"/>
              </a:buClr>
              <a:buSzPts val="1600"/>
              <a:buFont typeface="Open Sans"/>
              <a:buChar char="●"/>
            </a:pPr>
            <a:r>
              <a:rPr lang="en-US" sz="1600">
                <a:solidFill>
                  <a:srgbClr val="333333"/>
                </a:solidFill>
              </a:rPr>
              <a:t>Inference Button: Automatic and powerful inference for any model</a:t>
            </a:r>
          </a:p>
          <a:p>
            <a:pPr marL="914400" lvl="1" indent="-317500">
              <a:lnSpc>
                <a:spcPct val="115000"/>
              </a:lnSpc>
              <a:spcBef>
                <a:spcPts val="1000"/>
              </a:spcBef>
              <a:buSzPts val="1400"/>
              <a:buFont typeface="Open Sans"/>
              <a:buChar char="○"/>
            </a:pPr>
            <a:r>
              <a:rPr lang="en-US" sz="1400" b="1">
                <a:solidFill>
                  <a:srgbClr val="333333"/>
                </a:solidFill>
              </a:rPr>
              <a:t>Sampling algorithms (MCMC)</a:t>
            </a:r>
            <a:r>
              <a:rPr lang="en-US" sz="1400">
                <a:solidFill>
                  <a:srgbClr val="333333"/>
                </a:solidFill>
              </a:rPr>
              <a:t>: More </a:t>
            </a:r>
            <a:r>
              <a:rPr lang="en-US">
                <a:solidFill>
                  <a:srgbClr val="333333"/>
                </a:solidFill>
              </a:rPr>
              <a:t>a</a:t>
            </a:r>
            <a:r>
              <a:rPr lang="en-US" sz="1400">
                <a:solidFill>
                  <a:srgbClr val="333333"/>
                </a:solidFill>
              </a:rPr>
              <a:t>ccurate, but slower</a:t>
            </a:r>
          </a:p>
          <a:p>
            <a:pPr marL="914400" lvl="1" indent="-317500">
              <a:lnSpc>
                <a:spcPct val="115000"/>
              </a:lnSpc>
              <a:spcBef>
                <a:spcPts val="1000"/>
              </a:spcBef>
              <a:buSzPts val="1400"/>
              <a:buFont typeface="Open Sans"/>
              <a:buChar char="○"/>
            </a:pPr>
            <a:r>
              <a:rPr lang="en-US" sz="1400" b="1">
                <a:solidFill>
                  <a:srgbClr val="333333"/>
                </a:solidFill>
              </a:rPr>
              <a:t>Variational inference (ADVI)</a:t>
            </a:r>
            <a:r>
              <a:rPr lang="en-US" sz="1400">
                <a:solidFill>
                  <a:srgbClr val="333333"/>
                </a:solidFill>
              </a:rPr>
              <a:t>: Less accurate</a:t>
            </a:r>
            <a:r>
              <a:rPr lang="en-US">
                <a:solidFill>
                  <a:srgbClr val="333333"/>
                </a:solidFill>
              </a:rPr>
              <a:t>, </a:t>
            </a:r>
            <a:r>
              <a:rPr lang="en-US" sz="1400">
                <a:solidFill>
                  <a:srgbClr val="333333"/>
                </a:solidFill>
              </a:rPr>
              <a:t>but much faster</a:t>
            </a:r>
          </a:p>
          <a:p>
            <a:pPr marL="457200" indent="-330200">
              <a:lnSpc>
                <a:spcPct val="115000"/>
              </a:lnSpc>
              <a:buClr>
                <a:srgbClr val="333333"/>
              </a:buClr>
              <a:buSzPts val="1600"/>
              <a:buFont typeface="Open Sans"/>
              <a:buChar char="●"/>
            </a:pPr>
            <a:r>
              <a:rPr lang="en-US" sz="1600">
                <a:solidFill>
                  <a:srgbClr val="333333"/>
                </a:solidFill>
              </a:rPr>
              <a:t>Thin layer on top of </a:t>
            </a:r>
            <a:r>
              <a:rPr lang="en-US" sz="1600">
                <a:solidFill>
                  <a:srgbClr val="4078C0"/>
                </a:solidFill>
                <a:uFill>
                  <a:noFill/>
                </a:uFill>
                <a:hlinkClick r:id="rId3"/>
              </a:rPr>
              <a:t>Theano</a:t>
            </a:r>
            <a:r>
              <a:rPr lang="en-US" sz="1600">
                <a:solidFill>
                  <a:srgbClr val="333333"/>
                </a:solidFill>
              </a:rPr>
              <a:t> (deep learning library like TensorFlow):</a:t>
            </a:r>
          </a:p>
          <a:p>
            <a:pPr marL="914400" lvl="1" indent="-317500">
              <a:lnSpc>
                <a:spcPct val="115000"/>
              </a:lnSpc>
              <a:spcBef>
                <a:spcPts val="1000"/>
              </a:spcBef>
              <a:spcAft>
                <a:spcPts val="1000"/>
              </a:spcAft>
              <a:buSzPts val="1400"/>
              <a:buFont typeface="Open Sans"/>
              <a:buChar char="○"/>
            </a:pPr>
            <a:r>
              <a:rPr lang="en-US" sz="1400">
                <a:solidFill>
                  <a:srgbClr val="333333"/>
                </a:solidFill>
              </a:rPr>
              <a:t>Computation optimization and dynamic C and GPU compilation</a:t>
            </a:r>
            <a:endParaRPr lang="en-US" sz="1400"/>
          </a:p>
        </p:txBody>
      </p:sp>
    </p:spTree>
    <p:extLst>
      <p:ext uri="{BB962C8B-B14F-4D97-AF65-F5344CB8AC3E}">
        <p14:creationId xmlns:p14="http://schemas.microsoft.com/office/powerpoint/2010/main" val="243124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10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F45238-4BBC-CD45-A403-B9B0E5B9C53F}"/>
              </a:ext>
            </a:extLst>
          </p:cNvPr>
          <p:cNvSpPr>
            <a:spLocks noGrp="1"/>
          </p:cNvSpPr>
          <p:nvPr>
            <p:ph idx="1"/>
          </p:nvPr>
        </p:nvSpPr>
        <p:spPr/>
        <p:txBody>
          <a:bodyPr/>
          <a:lstStyle/>
          <a:p>
            <a:r>
              <a:rPr lang="fr-FR"/>
              <a:t>Probabilistic Programming Language</a:t>
            </a:r>
          </a:p>
          <a:p>
            <a:r>
              <a:rPr lang="fr-FR"/>
              <a:t>Cutting edge MCMC samplers and variational inference techniques</a:t>
            </a:r>
          </a:p>
          <a:p>
            <a:r>
              <a:rPr lang="fr-FR"/>
              <a:t>started in 2003</a:t>
            </a:r>
          </a:p>
          <a:p>
            <a:r>
              <a:rPr lang="fr-FR"/>
              <a:t>based on Theano: from Yoshua Bengio Labs, efficient gradients</a:t>
            </a:r>
          </a:p>
          <a:p>
            <a:r>
              <a:rPr lang="fr-FR">
                <a:hlinkClick r:id="rId2"/>
              </a:rPr>
              <a:t>https://docs.pymc.io/history.html#history</a:t>
            </a:r>
            <a:r>
              <a:rPr lang="fr-FR"/>
              <a:t> </a:t>
            </a:r>
          </a:p>
        </p:txBody>
      </p:sp>
      <p:pic>
        <p:nvPicPr>
          <p:cNvPr id="4" name="Google Shape;136;p23">
            <a:extLst>
              <a:ext uri="{FF2B5EF4-FFF2-40B4-BE49-F238E27FC236}">
                <a16:creationId xmlns:a16="http://schemas.microsoft.com/office/drawing/2014/main" id="{D92233AA-E40C-5F47-998A-553FA2D0C081}"/>
              </a:ext>
            </a:extLst>
          </p:cNvPr>
          <p:cNvPicPr preferRelativeResize="0"/>
          <p:nvPr/>
        </p:nvPicPr>
        <p:blipFill>
          <a:blip r:embed="rId3">
            <a:alphaModFix/>
          </a:blip>
          <a:stretch>
            <a:fillRect/>
          </a:stretch>
        </p:blipFill>
        <p:spPr>
          <a:xfrm>
            <a:off x="457200" y="72023"/>
            <a:ext cx="1823671" cy="1023525"/>
          </a:xfrm>
          <a:prstGeom prst="rect">
            <a:avLst/>
          </a:prstGeom>
          <a:noFill/>
          <a:ln>
            <a:noFill/>
          </a:ln>
        </p:spPr>
      </p:pic>
    </p:spTree>
    <p:extLst>
      <p:ext uri="{BB962C8B-B14F-4D97-AF65-F5344CB8AC3E}">
        <p14:creationId xmlns:p14="http://schemas.microsoft.com/office/powerpoint/2010/main" val="626612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121A-2883-3548-AF06-5EF839BBC11D}"/>
              </a:ext>
            </a:extLst>
          </p:cNvPr>
          <p:cNvSpPr>
            <a:spLocks noGrp="1"/>
          </p:cNvSpPr>
          <p:nvPr>
            <p:ph type="title"/>
          </p:nvPr>
        </p:nvSpPr>
        <p:spPr/>
        <p:txBody>
          <a:bodyPr/>
          <a:lstStyle/>
          <a:p>
            <a:r>
              <a:rPr lang="fr-FR"/>
              <a:t>PP = Bayes + Sampling</a:t>
            </a:r>
          </a:p>
        </p:txBody>
      </p:sp>
      <p:sp>
        <p:nvSpPr>
          <p:cNvPr id="3" name="Content Placeholder 2">
            <a:extLst>
              <a:ext uri="{FF2B5EF4-FFF2-40B4-BE49-F238E27FC236}">
                <a16:creationId xmlns:a16="http://schemas.microsoft.com/office/drawing/2014/main" id="{4A6547AB-D39E-184C-9FC1-EBCFAABC0BB0}"/>
              </a:ext>
            </a:extLst>
          </p:cNvPr>
          <p:cNvSpPr>
            <a:spLocks noGrp="1"/>
          </p:cNvSpPr>
          <p:nvPr>
            <p:ph sz="half" idx="1"/>
          </p:nvPr>
        </p:nvSpPr>
        <p:spPr/>
        <p:txBody>
          <a:bodyPr>
            <a:normAutofit lnSpcReduction="10000"/>
          </a:bodyPr>
          <a:lstStyle/>
          <a:p>
            <a:pPr marL="0" indent="0">
              <a:buNone/>
            </a:pPr>
            <a:r>
              <a:rPr lang="fr-FR"/>
              <a:t>Bayes</a:t>
            </a:r>
          </a:p>
          <a:p>
            <a:r>
              <a:rPr lang="fr-FR"/>
              <a:t>Prior, Posterior, Likelihood</a:t>
            </a:r>
          </a:p>
        </p:txBody>
      </p:sp>
      <p:sp>
        <p:nvSpPr>
          <p:cNvPr id="4" name="Content Placeholder 3">
            <a:extLst>
              <a:ext uri="{FF2B5EF4-FFF2-40B4-BE49-F238E27FC236}">
                <a16:creationId xmlns:a16="http://schemas.microsoft.com/office/drawing/2014/main" id="{3712954C-410D-FE4E-BE04-A012476F3D64}"/>
              </a:ext>
            </a:extLst>
          </p:cNvPr>
          <p:cNvSpPr>
            <a:spLocks noGrp="1"/>
          </p:cNvSpPr>
          <p:nvPr>
            <p:ph sz="half" idx="2"/>
          </p:nvPr>
        </p:nvSpPr>
        <p:spPr/>
        <p:txBody>
          <a:bodyPr>
            <a:normAutofit lnSpcReduction="10000"/>
          </a:bodyPr>
          <a:lstStyle/>
          <a:p>
            <a:pPr marL="0" indent="0">
              <a:buNone/>
            </a:pPr>
            <a:r>
              <a:rPr lang="fr-FR"/>
              <a:t>Sampling</a:t>
            </a:r>
          </a:p>
          <a:p>
            <a:r>
              <a:rPr lang="fr-FR"/>
              <a:t>Sample the posterior distribution</a:t>
            </a:r>
          </a:p>
          <a:p>
            <a:r>
              <a:rPr lang="fr-FR"/>
              <a:t>Bootstrap</a:t>
            </a:r>
          </a:p>
          <a:p>
            <a:r>
              <a:rPr lang="fr-FR"/>
              <a:t>MCMC: Monte Carlo Markov Chain</a:t>
            </a:r>
          </a:p>
          <a:p>
            <a:pPr lvl="1"/>
            <a:r>
              <a:rPr lang="fr-FR"/>
              <a:t>random walk</a:t>
            </a:r>
          </a:p>
          <a:p>
            <a:r>
              <a:rPr lang="fr-FR"/>
              <a:t>Metropolis Hastings</a:t>
            </a:r>
          </a:p>
          <a:p>
            <a:r>
              <a:rPr lang="fr-FR"/>
              <a:t>Gibbs Sampling</a:t>
            </a:r>
          </a:p>
          <a:p>
            <a:r>
              <a:rPr lang="fr-FR"/>
              <a:t>NUTS</a:t>
            </a:r>
          </a:p>
          <a:p>
            <a:endParaRPr lang="fr-FR"/>
          </a:p>
          <a:p>
            <a:endParaRPr lang="fr-FR"/>
          </a:p>
        </p:txBody>
      </p:sp>
    </p:spTree>
    <p:extLst>
      <p:ext uri="{BB962C8B-B14F-4D97-AF65-F5344CB8AC3E}">
        <p14:creationId xmlns:p14="http://schemas.microsoft.com/office/powerpoint/2010/main" val="4218127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AAFD-AA4B-9940-9C26-1B881359FE4B}"/>
              </a:ext>
            </a:extLst>
          </p:cNvPr>
          <p:cNvSpPr>
            <a:spLocks noGrp="1"/>
          </p:cNvSpPr>
          <p:nvPr>
            <p:ph type="title"/>
          </p:nvPr>
        </p:nvSpPr>
        <p:spPr/>
        <p:txBody>
          <a:bodyPr/>
          <a:lstStyle/>
          <a:p>
            <a:r>
              <a:rPr lang="fr-FR"/>
              <a:t>Qui utilise PP</a:t>
            </a:r>
          </a:p>
        </p:txBody>
      </p:sp>
      <p:sp>
        <p:nvSpPr>
          <p:cNvPr id="3" name="Content Placeholder 2">
            <a:extLst>
              <a:ext uri="{FF2B5EF4-FFF2-40B4-BE49-F238E27FC236}">
                <a16:creationId xmlns:a16="http://schemas.microsoft.com/office/drawing/2014/main" id="{674C5F45-AF20-7B47-8C05-5C41598888A1}"/>
              </a:ext>
            </a:extLst>
          </p:cNvPr>
          <p:cNvSpPr>
            <a:spLocks noGrp="1"/>
          </p:cNvSpPr>
          <p:nvPr>
            <p:ph sz="half" idx="1"/>
          </p:nvPr>
        </p:nvSpPr>
        <p:spPr/>
        <p:txBody>
          <a:bodyPr/>
          <a:lstStyle/>
          <a:p>
            <a:r>
              <a:rPr lang="fr-FR"/>
              <a:t>Quantopian, Thomas Wiecky Financial </a:t>
            </a:r>
          </a:p>
          <a:p>
            <a:r>
              <a:rPr lang="fr-FR"/>
              <a:t>…</a:t>
            </a:r>
          </a:p>
          <a:p>
            <a:r>
              <a:rPr lang="en-US" b="1">
                <a:hlinkClick r:id="rId2"/>
              </a:rPr>
              <a:t>Chris Fonnesbeck</a:t>
            </a:r>
            <a:endParaRPr lang="en-US"/>
          </a:p>
          <a:p>
            <a:r>
              <a:rPr lang="en-US">
                <a:hlinkClick r:id="rId2"/>
              </a:rPr>
              <a:t>@fonnesbeck</a:t>
            </a:r>
            <a:endParaRPr lang="en-US"/>
          </a:p>
          <a:p>
            <a:endParaRPr lang="fr-FR"/>
          </a:p>
        </p:txBody>
      </p:sp>
      <p:sp>
        <p:nvSpPr>
          <p:cNvPr id="4" name="Content Placeholder 3">
            <a:extLst>
              <a:ext uri="{FF2B5EF4-FFF2-40B4-BE49-F238E27FC236}">
                <a16:creationId xmlns:a16="http://schemas.microsoft.com/office/drawing/2014/main" id="{5EF7F32A-0CF0-EA41-A81C-6EF04EED7ABB}"/>
              </a:ext>
            </a:extLst>
          </p:cNvPr>
          <p:cNvSpPr>
            <a:spLocks noGrp="1"/>
          </p:cNvSpPr>
          <p:nvPr>
            <p:ph sz="half" idx="2"/>
          </p:nvPr>
        </p:nvSpPr>
        <p:spPr/>
        <p:txBody>
          <a:bodyPr/>
          <a:lstStyle/>
          <a:p>
            <a:r>
              <a:rPr lang="fr-FR"/>
              <a:t>Uber </a:t>
            </a:r>
            <a:r>
              <a:rPr lang="fr-FR">
                <a:hlinkClick r:id="rId3"/>
              </a:rPr>
              <a:t>http://pyro.ai</a:t>
            </a:r>
            <a:r>
              <a:rPr lang="fr-FR"/>
              <a:t> </a:t>
            </a:r>
          </a:p>
          <a:p>
            <a:r>
              <a:rPr lang="fr-FR"/>
              <a:t>Stan, …</a:t>
            </a:r>
          </a:p>
        </p:txBody>
      </p:sp>
    </p:spTree>
    <p:extLst>
      <p:ext uri="{BB962C8B-B14F-4D97-AF65-F5344CB8AC3E}">
        <p14:creationId xmlns:p14="http://schemas.microsoft.com/office/powerpoint/2010/main" val="3224909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076C-93E5-264B-804D-1BCF459C9DA3}"/>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E9866677-F3D0-E442-B5F2-7E8C84E70800}"/>
              </a:ext>
            </a:extLst>
          </p:cNvPr>
          <p:cNvSpPr>
            <a:spLocks noGrp="1"/>
          </p:cNvSpPr>
          <p:nvPr>
            <p:ph sz="half" idx="1"/>
          </p:nvPr>
        </p:nvSpPr>
        <p:spPr/>
        <p:txBody>
          <a:bodyPr>
            <a:normAutofit fontScale="70000" lnSpcReduction="20000"/>
          </a:bodyPr>
          <a:lstStyle/>
          <a:p>
            <a:r>
              <a:rPr lang="en-US"/>
              <a:t>There are many open-source software libraries for Bayesian modelling and inference, and it is instructive to look into the inference methods that they do (or do not!) implement.</a:t>
            </a:r>
          </a:p>
          <a:p>
            <a:r>
              <a:rPr lang="en-US">
                <a:hlinkClick r:id="rId2"/>
              </a:rPr>
              <a:t>Stan</a:t>
            </a:r>
            <a:endParaRPr lang="en-US"/>
          </a:p>
          <a:p>
            <a:r>
              <a:rPr lang="en-US">
                <a:hlinkClick r:id="rId3"/>
              </a:rPr>
              <a:t>PyMC3</a:t>
            </a:r>
            <a:endParaRPr lang="en-US"/>
          </a:p>
          <a:p>
            <a:r>
              <a:rPr lang="en-US">
                <a:hlinkClick r:id="rId4"/>
              </a:rPr>
              <a:t>Pyro</a:t>
            </a:r>
            <a:endParaRPr lang="en-US"/>
          </a:p>
          <a:p>
            <a:r>
              <a:rPr lang="en-US">
                <a:hlinkClick r:id="rId5"/>
              </a:rPr>
              <a:t>Tensorflow Probability</a:t>
            </a:r>
            <a:endParaRPr lang="en-US"/>
          </a:p>
          <a:p>
            <a:r>
              <a:rPr lang="en-US">
                <a:hlinkClick r:id="rId6"/>
              </a:rPr>
              <a:t>Edward</a:t>
            </a:r>
            <a:endParaRPr lang="en-US"/>
          </a:p>
          <a:p>
            <a:r>
              <a:rPr lang="en-US">
                <a:hlinkClick r:id="rId7"/>
              </a:rPr>
              <a:t>Greta</a:t>
            </a:r>
            <a:endParaRPr lang="en-US"/>
          </a:p>
          <a:p>
            <a:r>
              <a:rPr lang="en-US">
                <a:hlinkClick r:id="rId8"/>
              </a:rPr>
              <a:t>Infer.NET</a:t>
            </a:r>
            <a:endParaRPr lang="en-US"/>
          </a:p>
          <a:p>
            <a:r>
              <a:rPr lang="en-US">
                <a:hlinkClick r:id="rId9"/>
              </a:rPr>
              <a:t>BUGS</a:t>
            </a:r>
            <a:endParaRPr lang="en-US"/>
          </a:p>
          <a:p>
            <a:r>
              <a:rPr lang="en-US">
                <a:hlinkClick r:id="rId10"/>
              </a:rPr>
              <a:t>JAGS</a:t>
            </a:r>
            <a:endParaRPr lang="en-US"/>
          </a:p>
          <a:p>
            <a:endParaRPr lang="fr-FR"/>
          </a:p>
        </p:txBody>
      </p:sp>
      <p:sp>
        <p:nvSpPr>
          <p:cNvPr id="4" name="Content Placeholder 3">
            <a:extLst>
              <a:ext uri="{FF2B5EF4-FFF2-40B4-BE49-F238E27FC236}">
                <a16:creationId xmlns:a16="http://schemas.microsoft.com/office/drawing/2014/main" id="{EFF8E3B4-2752-F747-B104-D697223324B9}"/>
              </a:ext>
            </a:extLst>
          </p:cNvPr>
          <p:cNvSpPr>
            <a:spLocks noGrp="1"/>
          </p:cNvSpPr>
          <p:nvPr>
            <p:ph sz="half" idx="2"/>
          </p:nvPr>
        </p:nvSpPr>
        <p:spPr/>
        <p:txBody>
          <a:bodyPr>
            <a:normAutofit fontScale="70000" lnSpcReduction="20000"/>
          </a:bodyPr>
          <a:lstStyle/>
          <a:p>
            <a:endParaRPr lang="fr-FR"/>
          </a:p>
        </p:txBody>
      </p:sp>
    </p:spTree>
    <p:extLst>
      <p:ext uri="{BB962C8B-B14F-4D97-AF65-F5344CB8AC3E}">
        <p14:creationId xmlns:p14="http://schemas.microsoft.com/office/powerpoint/2010/main" val="896129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D84D3-DF1C-674F-817D-E4B00EDC4E08}"/>
              </a:ext>
            </a:extLst>
          </p:cNvPr>
          <p:cNvSpPr>
            <a:spLocks noGrp="1"/>
          </p:cNvSpPr>
          <p:nvPr>
            <p:ph type="ctrTitle"/>
          </p:nvPr>
        </p:nvSpPr>
        <p:spPr/>
        <p:txBody>
          <a:bodyPr/>
          <a:lstStyle/>
          <a:p>
            <a:r>
              <a:rPr lang="fr-FR"/>
              <a:t>Creating distributions with PyMC3</a:t>
            </a:r>
          </a:p>
        </p:txBody>
      </p:sp>
      <p:sp>
        <p:nvSpPr>
          <p:cNvPr id="3" name="Subtitle 2">
            <a:extLst>
              <a:ext uri="{FF2B5EF4-FFF2-40B4-BE49-F238E27FC236}">
                <a16:creationId xmlns:a16="http://schemas.microsoft.com/office/drawing/2014/main" id="{4484E3E1-44A8-D645-AE54-D6D5B0906B50}"/>
              </a:ext>
            </a:extLst>
          </p:cNvPr>
          <p:cNvSpPr>
            <a:spLocks noGrp="1"/>
          </p:cNvSpPr>
          <p:nvPr>
            <p:ph type="subTitle" idx="1"/>
          </p:nvPr>
        </p:nvSpPr>
        <p:spPr/>
        <p:txBody>
          <a:bodyPr/>
          <a:lstStyle/>
          <a:p>
            <a:r>
              <a:rPr lang="fr-FR"/>
              <a:t>Let's get started with some code</a:t>
            </a:r>
          </a:p>
        </p:txBody>
      </p:sp>
    </p:spTree>
    <p:extLst>
      <p:ext uri="{BB962C8B-B14F-4D97-AF65-F5344CB8AC3E}">
        <p14:creationId xmlns:p14="http://schemas.microsoft.com/office/powerpoint/2010/main" val="2652956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EB84-2038-204F-8884-EC4E2A0118D6}"/>
              </a:ext>
            </a:extLst>
          </p:cNvPr>
          <p:cNvSpPr>
            <a:spLocks noGrp="1"/>
          </p:cNvSpPr>
          <p:nvPr>
            <p:ph type="title"/>
          </p:nvPr>
        </p:nvSpPr>
        <p:spPr/>
        <p:txBody>
          <a:bodyPr/>
          <a:lstStyle/>
          <a:p>
            <a:r>
              <a:rPr lang="fr-FR"/>
              <a:t>Install PyMC3 &amp; Theano</a:t>
            </a:r>
          </a:p>
        </p:txBody>
      </p:sp>
      <p:sp>
        <p:nvSpPr>
          <p:cNvPr id="3" name="Content Placeholder 2">
            <a:extLst>
              <a:ext uri="{FF2B5EF4-FFF2-40B4-BE49-F238E27FC236}">
                <a16:creationId xmlns:a16="http://schemas.microsoft.com/office/drawing/2014/main" id="{D002B54E-00FD-6847-B40B-DB24330BDCA2}"/>
              </a:ext>
            </a:extLst>
          </p:cNvPr>
          <p:cNvSpPr>
            <a:spLocks noGrp="1"/>
          </p:cNvSpPr>
          <p:nvPr>
            <p:ph idx="1"/>
          </p:nvPr>
        </p:nvSpPr>
        <p:spPr/>
        <p:txBody>
          <a:bodyPr/>
          <a:lstStyle/>
          <a:p>
            <a:r>
              <a:rPr lang="fr-FR"/>
              <a:t>conda install …</a:t>
            </a:r>
          </a:p>
        </p:txBody>
      </p:sp>
    </p:spTree>
    <p:extLst>
      <p:ext uri="{BB962C8B-B14F-4D97-AF65-F5344CB8AC3E}">
        <p14:creationId xmlns:p14="http://schemas.microsoft.com/office/powerpoint/2010/main" val="1501353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AA1B-BA68-ED43-B4C2-A98B990175D1}"/>
              </a:ext>
            </a:extLst>
          </p:cNvPr>
          <p:cNvSpPr>
            <a:spLocks noGrp="1"/>
          </p:cNvSpPr>
          <p:nvPr>
            <p:ph type="title"/>
          </p:nvPr>
        </p:nvSpPr>
        <p:spPr/>
        <p:txBody>
          <a:bodyPr/>
          <a:lstStyle/>
          <a:p>
            <a:r>
              <a:rPr lang="fr-FR"/>
              <a:t>Creating distributions with PyMC3</a:t>
            </a:r>
          </a:p>
        </p:txBody>
      </p:sp>
      <p:sp>
        <p:nvSpPr>
          <p:cNvPr id="3" name="Content Placeholder 2">
            <a:extLst>
              <a:ext uri="{FF2B5EF4-FFF2-40B4-BE49-F238E27FC236}">
                <a16:creationId xmlns:a16="http://schemas.microsoft.com/office/drawing/2014/main" id="{3789819B-285E-AE47-A79F-1A3138F16C12}"/>
              </a:ext>
            </a:extLst>
          </p:cNvPr>
          <p:cNvSpPr>
            <a:spLocks noGrp="1"/>
          </p:cNvSpPr>
          <p:nvPr>
            <p:ph sz="half" idx="1"/>
          </p:nvPr>
        </p:nvSpPr>
        <p:spPr/>
        <p:txBody>
          <a:bodyPr>
            <a:normAutofit fontScale="32500" lnSpcReduction="20000"/>
          </a:bodyPr>
          <a:lstStyle/>
          <a:p>
            <a:r>
              <a:rPr lang="fr-FR"/>
              <a:t>with pm.Model() as generate_model:</a:t>
            </a:r>
          </a:p>
          <a:p>
            <a:r>
              <a:rPr lang="fr-FR"/>
              <a:t>        alpha = pm.Uniform('alpha', lower = 0, upper = 100)</a:t>
            </a:r>
          </a:p>
          <a:p>
            <a:r>
              <a:rPr lang="fr-FR"/>
              <a:t>        x = pm.Normal('x', mu = 10, sd = 2)</a:t>
            </a:r>
          </a:p>
          <a:p>
            <a:r>
              <a:rPr lang="fr-FR"/>
              <a:t>        y = pm.Deterministic('y', alpha + 5 * x)</a:t>
            </a:r>
          </a:p>
          <a:p>
            <a:r>
              <a:rPr lang="fr-FR"/>
              <a:t>        gtrace = pm.sample(5000, step=pm.NUTS())</a:t>
            </a:r>
          </a:p>
          <a:p>
            <a:endParaRPr lang="fr-FR"/>
          </a:p>
          <a:p>
            <a:r>
              <a:rPr lang="fr-FR"/>
              <a:t>    X = pd.DataFrame( columns = ['x','y'] )</a:t>
            </a:r>
          </a:p>
          <a:p>
            <a:r>
              <a:rPr lang="fr-FR"/>
              <a:t>    X['x'] = gtrace['x']</a:t>
            </a:r>
          </a:p>
          <a:p>
            <a:r>
              <a:rPr lang="fr-FR"/>
              <a:t>    X['y'] = gtrace['y']</a:t>
            </a:r>
          </a:p>
          <a:p>
            <a:endParaRPr lang="fr-FR"/>
          </a:p>
          <a:p>
            <a:r>
              <a:rPr lang="fr-FR"/>
              <a:t>    n_samples = X.shape[0]</a:t>
            </a:r>
          </a:p>
          <a:p>
            <a:endParaRPr lang="fr-FR"/>
          </a:p>
          <a:p>
            <a:r>
              <a:rPr lang="fr-FR"/>
              <a:t>    fig, ax = plt.subplots(1,1, figsize = (12,6))</a:t>
            </a:r>
          </a:p>
          <a:p>
            <a:r>
              <a:rPr lang="fr-FR"/>
              <a:t>    plt.hist(gtrace['x'], bins = 100, label = 'x', alpha= 0.8)</a:t>
            </a:r>
          </a:p>
          <a:p>
            <a:r>
              <a:rPr lang="fr-FR"/>
              <a:t>    plt.hist(gtrace['alpha'], bins = 100, label = 'alpha', alpha= 0.5)</a:t>
            </a:r>
          </a:p>
          <a:p>
            <a:r>
              <a:rPr lang="fr-FR"/>
              <a:t>    plt.hist(gtrace['y'], bins = 100, label = 'y', alpha= 1)</a:t>
            </a:r>
          </a:p>
          <a:p>
            <a:r>
              <a:rPr lang="fr-FR"/>
              <a:t>    plt.legend()</a:t>
            </a:r>
          </a:p>
          <a:p>
            <a:r>
              <a:rPr lang="fr-FR"/>
              <a:t>    plt.show()</a:t>
            </a:r>
          </a:p>
        </p:txBody>
      </p:sp>
      <p:sp>
        <p:nvSpPr>
          <p:cNvPr id="4" name="Content Placeholder 3">
            <a:extLst>
              <a:ext uri="{FF2B5EF4-FFF2-40B4-BE49-F238E27FC236}">
                <a16:creationId xmlns:a16="http://schemas.microsoft.com/office/drawing/2014/main" id="{99DB3F22-4D11-DA45-9F2D-A880C46BE4E0}"/>
              </a:ext>
            </a:extLst>
          </p:cNvPr>
          <p:cNvSpPr>
            <a:spLocks noGrp="1"/>
          </p:cNvSpPr>
          <p:nvPr>
            <p:ph sz="half" idx="2"/>
          </p:nvPr>
        </p:nvSpPr>
        <p:spPr/>
        <p:txBody>
          <a:bodyPr>
            <a:normAutofit fontScale="32500" lnSpcReduction="20000"/>
          </a:bodyPr>
          <a:lstStyle/>
          <a:p>
            <a:pPr marL="0" indent="0">
              <a:buNone/>
            </a:pPr>
            <a:r>
              <a:rPr lang="fr-FR"/>
              <a:t>Exemple: follow </a:t>
            </a:r>
          </a:p>
          <a:p>
            <a:pPr marL="0" indent="0">
              <a:buNone/>
            </a:pPr>
            <a:r>
              <a:rPr lang="fr-FR"/>
              <a:t>Ch2_MorePyMC_PyMC3</a:t>
            </a:r>
          </a:p>
          <a:p>
            <a:r>
              <a:rPr lang="en-US"/>
              <a:t>All PyMC3 variables have an initial value (i.e. test value). param.tag.test_value</a:t>
            </a:r>
          </a:p>
          <a:p>
            <a:r>
              <a:rPr lang="en-US"/>
              <a:t>set the initial value: </a:t>
            </a:r>
            <a:r>
              <a:rPr lang="pt"/>
              <a:t>parameter = pm.Exponential("poisson_param", 1.0, testval=0.5)</a:t>
            </a:r>
          </a:p>
          <a:p>
            <a:r>
              <a:rPr lang="en-US"/>
              <a:t>This can be helpful if you are using a more unstable prior that may require a better starting point.</a:t>
            </a:r>
          </a:p>
          <a:p>
            <a:endParaRPr lang="fr-FR"/>
          </a:p>
        </p:txBody>
      </p:sp>
    </p:spTree>
    <p:extLst>
      <p:ext uri="{BB962C8B-B14F-4D97-AF65-F5344CB8AC3E}">
        <p14:creationId xmlns:p14="http://schemas.microsoft.com/office/powerpoint/2010/main" val="2643812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A22C6-589A-FE42-9812-F8F4D7F7D74E}"/>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39A60E40-A2ED-0142-80C7-E1EA69D9C01B}"/>
              </a:ext>
            </a:extLst>
          </p:cNvPr>
          <p:cNvSpPr>
            <a:spLocks noGrp="1"/>
          </p:cNvSpPr>
          <p:nvPr>
            <p:ph sz="half" idx="1"/>
          </p:nvPr>
        </p:nvSpPr>
        <p:spPr/>
        <p:txBody>
          <a:bodyPr/>
          <a:lstStyle/>
          <a:p>
            <a:r>
              <a:rPr lang="fr-FR">
                <a:hlinkClick r:id="rId2"/>
              </a:rPr>
              <a:t>https://pymc3.readthedocs.io/en/stable/notebooks/posterior_predictive.html</a:t>
            </a:r>
            <a:endParaRPr lang="fr-FR"/>
          </a:p>
          <a:p>
            <a:endParaRPr lang="fr-FR"/>
          </a:p>
          <a:p>
            <a:r>
              <a:rPr lang="fr-FR"/>
              <a:t>Generate a distribution</a:t>
            </a:r>
          </a:p>
          <a:p>
            <a:r>
              <a:rPr lang="fr-FR"/>
              <a:t>Look at several distributions</a:t>
            </a:r>
          </a:p>
          <a:p>
            <a:r>
              <a:rPr lang="fr-FR"/>
              <a:t>Programming with distributions</a:t>
            </a:r>
          </a:p>
          <a:p>
            <a:r>
              <a:rPr lang="fr-FR"/>
              <a:t>several functions: traceplot, sample, </a:t>
            </a:r>
          </a:p>
        </p:txBody>
      </p:sp>
      <p:sp>
        <p:nvSpPr>
          <p:cNvPr id="4" name="Content Placeholder 3">
            <a:extLst>
              <a:ext uri="{FF2B5EF4-FFF2-40B4-BE49-F238E27FC236}">
                <a16:creationId xmlns:a16="http://schemas.microsoft.com/office/drawing/2014/main" id="{C0FFDEA6-249A-8742-8520-F99085DE5965}"/>
              </a:ext>
            </a:extLst>
          </p:cNvPr>
          <p:cNvSpPr>
            <a:spLocks noGrp="1"/>
          </p:cNvSpPr>
          <p:nvPr>
            <p:ph sz="half" idx="2"/>
          </p:nvPr>
        </p:nvSpPr>
        <p:spPr/>
        <p:txBody>
          <a:bodyPr/>
          <a:lstStyle/>
          <a:p>
            <a:pPr marL="0" indent="0">
              <a:buNone/>
            </a:pPr>
            <a:r>
              <a:rPr lang="en-US">
                <a:effectLst/>
              </a:rPr>
              <a:t>data</a:t>
            </a:r>
            <a:r>
              <a:rPr lang="en-US"/>
              <a:t> </a:t>
            </a:r>
            <a:r>
              <a:rPr lang="en-US">
                <a:effectLst/>
              </a:rPr>
              <a:t>=</a:t>
            </a:r>
            <a:r>
              <a:rPr lang="en-US"/>
              <a:t> </a:t>
            </a:r>
            <a:r>
              <a:rPr lang="en-US">
                <a:effectLst/>
              </a:rPr>
              <a:t>np.random.randn(100)</a:t>
            </a:r>
            <a:r>
              <a:rPr lang="en-US"/>
              <a:t> </a:t>
            </a:r>
            <a:r>
              <a:rPr lang="en-US">
                <a:effectLst/>
              </a:rPr>
              <a:t>with</a:t>
            </a:r>
            <a:r>
              <a:rPr lang="en-US"/>
              <a:t> </a:t>
            </a:r>
            <a:r>
              <a:rPr lang="en-US">
                <a:effectLst/>
              </a:rPr>
              <a:t>pm.Model()</a:t>
            </a:r>
            <a:r>
              <a:rPr lang="en-US"/>
              <a:t> </a:t>
            </a:r>
            <a:r>
              <a:rPr lang="en-US">
                <a:effectLst/>
              </a:rPr>
              <a:t>as</a:t>
            </a:r>
            <a:r>
              <a:rPr lang="en-US"/>
              <a:t> </a:t>
            </a:r>
            <a:r>
              <a:rPr lang="en-US">
                <a:effectLst/>
              </a:rPr>
              <a:t>model:</a:t>
            </a:r>
            <a:r>
              <a:rPr lang="en-US"/>
              <a:t> </a:t>
            </a:r>
            <a:br>
              <a:rPr lang="en-US"/>
            </a:br>
            <a:r>
              <a:rPr lang="en-US"/>
              <a:t>	</a:t>
            </a:r>
            <a:r>
              <a:rPr lang="en-US">
                <a:effectLst/>
              </a:rPr>
              <a:t>mu</a:t>
            </a:r>
            <a:r>
              <a:rPr lang="en-US"/>
              <a:t> </a:t>
            </a:r>
            <a:r>
              <a:rPr lang="en-US">
                <a:effectLst/>
              </a:rPr>
              <a:t>=</a:t>
            </a:r>
            <a:r>
              <a:rPr lang="en-US"/>
              <a:t> </a:t>
            </a:r>
            <a:r>
              <a:rPr lang="en-US">
                <a:effectLst/>
              </a:rPr>
              <a:t>pm.Normal('mu',</a:t>
            </a:r>
            <a:r>
              <a:rPr lang="en-US"/>
              <a:t> </a:t>
            </a:r>
            <a:r>
              <a:rPr lang="en-US">
                <a:effectLst/>
              </a:rPr>
              <a:t>mu=0,</a:t>
            </a:r>
            <a:r>
              <a:rPr lang="en-US"/>
              <a:t> </a:t>
            </a:r>
            <a:r>
              <a:rPr lang="en-US">
                <a:effectLst/>
              </a:rPr>
              <a:t>sd=1,</a:t>
            </a:r>
            <a:r>
              <a:rPr lang="en-US"/>
              <a:t> </a:t>
            </a:r>
            <a:r>
              <a:rPr lang="en-US">
                <a:effectLst/>
              </a:rPr>
              <a:t>testval=0)</a:t>
            </a:r>
            <a:r>
              <a:rPr lang="en-US"/>
              <a:t> </a:t>
            </a:r>
          </a:p>
          <a:p>
            <a:pPr marL="0" indent="0">
              <a:buNone/>
            </a:pPr>
            <a:r>
              <a:rPr lang="en-US">
                <a:effectLst/>
              </a:rPr>
              <a:t>	sd</a:t>
            </a:r>
            <a:r>
              <a:rPr lang="en-US"/>
              <a:t> </a:t>
            </a:r>
            <a:r>
              <a:rPr lang="en-US">
                <a:effectLst/>
              </a:rPr>
              <a:t>=</a:t>
            </a:r>
            <a:r>
              <a:rPr lang="en-US"/>
              <a:t> </a:t>
            </a:r>
            <a:r>
              <a:rPr lang="en-US">
                <a:effectLst/>
              </a:rPr>
              <a:t>pm.HalfNormal('sd',</a:t>
            </a:r>
            <a:r>
              <a:rPr lang="en-US"/>
              <a:t> </a:t>
            </a:r>
            <a:r>
              <a:rPr lang="en-US">
                <a:effectLst/>
              </a:rPr>
              <a:t>sd=1)</a:t>
            </a:r>
            <a:r>
              <a:rPr lang="en-US"/>
              <a:t> </a:t>
            </a:r>
          </a:p>
          <a:p>
            <a:pPr marL="0" indent="0">
              <a:buNone/>
            </a:pPr>
            <a:r>
              <a:rPr lang="en-US">
                <a:effectLst/>
              </a:rPr>
              <a:t>	n</a:t>
            </a:r>
            <a:r>
              <a:rPr lang="en-US"/>
              <a:t> </a:t>
            </a:r>
            <a:r>
              <a:rPr lang="en-US">
                <a:effectLst/>
              </a:rPr>
              <a:t>=</a:t>
            </a:r>
            <a:r>
              <a:rPr lang="en-US"/>
              <a:t> </a:t>
            </a:r>
            <a:r>
              <a:rPr lang="en-US">
                <a:effectLst/>
              </a:rPr>
              <a:t>pm.Normal('n',</a:t>
            </a:r>
            <a:r>
              <a:rPr lang="en-US"/>
              <a:t> </a:t>
            </a:r>
            <a:r>
              <a:rPr lang="en-US">
                <a:effectLst/>
              </a:rPr>
              <a:t>mu=mu,</a:t>
            </a:r>
            <a:r>
              <a:rPr lang="en-US"/>
              <a:t> </a:t>
            </a:r>
            <a:r>
              <a:rPr lang="en-US">
                <a:effectLst/>
              </a:rPr>
              <a:t>sd=sd,</a:t>
            </a:r>
            <a:r>
              <a:rPr lang="en-US"/>
              <a:t> </a:t>
            </a:r>
            <a:r>
              <a:rPr lang="en-US">
                <a:effectLst/>
              </a:rPr>
              <a:t>observed=data)</a:t>
            </a:r>
            <a:r>
              <a:rPr lang="en-US"/>
              <a:t> </a:t>
            </a:r>
          </a:p>
          <a:p>
            <a:pPr marL="0" indent="0">
              <a:buNone/>
            </a:pPr>
            <a:r>
              <a:rPr lang="en-US">
                <a:effectLst/>
              </a:rPr>
              <a:t>	trace</a:t>
            </a:r>
            <a:r>
              <a:rPr lang="en-US"/>
              <a:t> </a:t>
            </a:r>
            <a:r>
              <a:rPr lang="en-US">
                <a:effectLst/>
              </a:rPr>
              <a:t>=</a:t>
            </a:r>
            <a:r>
              <a:rPr lang="en-US"/>
              <a:t> </a:t>
            </a:r>
            <a:r>
              <a:rPr lang="en-US">
                <a:effectLst/>
              </a:rPr>
              <a:t>pm.sample(5000)</a:t>
            </a:r>
            <a:endParaRPr lang="fr-FR"/>
          </a:p>
        </p:txBody>
      </p:sp>
    </p:spTree>
    <p:extLst>
      <p:ext uri="{BB962C8B-B14F-4D97-AF65-F5344CB8AC3E}">
        <p14:creationId xmlns:p14="http://schemas.microsoft.com/office/powerpoint/2010/main" val="1726983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FB49-0900-B74A-89B5-ABFF96F7A624}"/>
              </a:ext>
            </a:extLst>
          </p:cNvPr>
          <p:cNvSpPr>
            <a:spLocks noGrp="1"/>
          </p:cNvSpPr>
          <p:nvPr>
            <p:ph type="title"/>
          </p:nvPr>
        </p:nvSpPr>
        <p:spPr/>
        <p:txBody>
          <a:bodyPr/>
          <a:lstStyle/>
          <a:p>
            <a:r>
              <a:rPr lang="fr-FR"/>
              <a:t>Evaluation</a:t>
            </a:r>
          </a:p>
        </p:txBody>
      </p:sp>
      <p:sp>
        <p:nvSpPr>
          <p:cNvPr id="3" name="Content Placeholder 2">
            <a:extLst>
              <a:ext uri="{FF2B5EF4-FFF2-40B4-BE49-F238E27FC236}">
                <a16:creationId xmlns:a16="http://schemas.microsoft.com/office/drawing/2014/main" id="{B22568E0-B2C6-1F42-9350-7E011AC20227}"/>
              </a:ext>
            </a:extLst>
          </p:cNvPr>
          <p:cNvSpPr>
            <a:spLocks noGrp="1"/>
          </p:cNvSpPr>
          <p:nvPr>
            <p:ph idx="1"/>
          </p:nvPr>
        </p:nvSpPr>
        <p:spPr/>
        <p:txBody>
          <a:bodyPr/>
          <a:lstStyle/>
          <a:p>
            <a:r>
              <a:rPr lang="fr-FR"/>
              <a:t>Find a nice dataset (small data)</a:t>
            </a:r>
          </a:p>
          <a:p>
            <a:pPr lvl="1"/>
            <a:r>
              <a:rPr lang="fr-FR"/>
              <a:t>OCF, Emines</a:t>
            </a:r>
          </a:p>
          <a:p>
            <a:pPr lvl="1"/>
            <a:r>
              <a:rPr lang="fr-FR"/>
              <a:t>Social network</a:t>
            </a:r>
          </a:p>
          <a:p>
            <a:pPr lvl="1"/>
            <a:r>
              <a:rPr lang="fr-FR"/>
              <a:t>UCI, …</a:t>
            </a:r>
          </a:p>
          <a:p>
            <a:pPr lvl="1"/>
            <a:r>
              <a:rPr lang="fr-FR"/>
              <a:t>not already used in PyMC3 tutorials (space shuttle, mining incident, …)</a:t>
            </a:r>
          </a:p>
          <a:p>
            <a:r>
              <a:rPr lang="fr-FR"/>
              <a:t>Modelization and analysis project</a:t>
            </a:r>
          </a:p>
          <a:p>
            <a:pPr lvl="1"/>
            <a:endParaRPr lang="fr-FR"/>
          </a:p>
          <a:p>
            <a:r>
              <a:rPr lang="fr-FR"/>
              <a:t>Jupyter Notebook + data</a:t>
            </a:r>
          </a:p>
          <a:p>
            <a:pPr lvl="1"/>
            <a:r>
              <a:rPr lang="fr-FR"/>
              <a:t>no errors</a:t>
            </a:r>
          </a:p>
          <a:p>
            <a:pPr lvl="1"/>
            <a:r>
              <a:rPr lang="fr-FR"/>
              <a:t>already run</a:t>
            </a:r>
          </a:p>
        </p:txBody>
      </p:sp>
    </p:spTree>
    <p:extLst>
      <p:ext uri="{BB962C8B-B14F-4D97-AF65-F5344CB8AC3E}">
        <p14:creationId xmlns:p14="http://schemas.microsoft.com/office/powerpoint/2010/main" val="2369649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78DD-FE7B-D847-8DD1-06349CBD0BDB}"/>
              </a:ext>
            </a:extLst>
          </p:cNvPr>
          <p:cNvSpPr>
            <a:spLocks noGrp="1"/>
          </p:cNvSpPr>
          <p:nvPr>
            <p:ph type="ctrTitle"/>
          </p:nvPr>
        </p:nvSpPr>
        <p:spPr/>
        <p:txBody>
          <a:bodyPr/>
          <a:lstStyle/>
          <a:p>
            <a:r>
              <a:rPr lang="fr-FR"/>
              <a:t>Probabilities</a:t>
            </a:r>
          </a:p>
        </p:txBody>
      </p:sp>
      <p:sp>
        <p:nvSpPr>
          <p:cNvPr id="3" name="Subtitle 2">
            <a:extLst>
              <a:ext uri="{FF2B5EF4-FFF2-40B4-BE49-F238E27FC236}">
                <a16:creationId xmlns:a16="http://schemas.microsoft.com/office/drawing/2014/main" id="{E5215C2D-18F3-984E-948C-91DE2B4D0F41}"/>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918326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66E57-1AE9-AB49-8CCA-BC7D7E9AC987}"/>
              </a:ext>
            </a:extLst>
          </p:cNvPr>
          <p:cNvSpPr>
            <a:spLocks noGrp="1"/>
          </p:cNvSpPr>
          <p:nvPr>
            <p:ph type="title"/>
          </p:nvPr>
        </p:nvSpPr>
        <p:spPr/>
        <p:txBody>
          <a:bodyPr/>
          <a:lstStyle/>
          <a:p>
            <a:r>
              <a:rPr lang="fr-FR"/>
              <a:t>Distributions</a:t>
            </a:r>
          </a:p>
        </p:txBody>
      </p:sp>
      <p:sp>
        <p:nvSpPr>
          <p:cNvPr id="3" name="Content Placeholder 2">
            <a:extLst>
              <a:ext uri="{FF2B5EF4-FFF2-40B4-BE49-F238E27FC236}">
                <a16:creationId xmlns:a16="http://schemas.microsoft.com/office/drawing/2014/main" id="{79DF3AF7-9BCB-B54A-8748-622A22BD223B}"/>
              </a:ext>
            </a:extLst>
          </p:cNvPr>
          <p:cNvSpPr>
            <a:spLocks noGrp="1"/>
          </p:cNvSpPr>
          <p:nvPr>
            <p:ph idx="1"/>
          </p:nvPr>
        </p:nvSpPr>
        <p:spPr/>
        <p:txBody>
          <a:bodyPr/>
          <a:lstStyle/>
          <a:p>
            <a:r>
              <a:rPr lang="fr-FR"/>
              <a:t>For a given Random Variable </a:t>
            </a:r>
            <a:r>
              <a:rPr lang="fr-FR">
                <a:solidFill>
                  <a:srgbClr val="FF0000"/>
                </a:solidFill>
              </a:rPr>
              <a:t>X</a:t>
            </a:r>
            <a:r>
              <a:rPr lang="fr-FR"/>
              <a:t> with events in D. </a:t>
            </a:r>
            <a:br>
              <a:rPr lang="fr-FR"/>
            </a:br>
            <a:r>
              <a:rPr lang="fr-FR"/>
              <a:t>And </a:t>
            </a:r>
            <a:r>
              <a:rPr lang="fr-FR">
                <a:solidFill>
                  <a:srgbClr val="FF0000"/>
                </a:solidFill>
              </a:rPr>
              <a:t>k</a:t>
            </a:r>
            <a:r>
              <a:rPr lang="fr-FR"/>
              <a:t> a value in D.</a:t>
            </a:r>
          </a:p>
          <a:p>
            <a:pPr marL="0" indent="0">
              <a:buNone/>
            </a:pPr>
            <a:endParaRPr lang="fr-FR"/>
          </a:p>
          <a:p>
            <a:r>
              <a:rPr lang="fr-FR"/>
              <a:t>Probability Mass Function: The probability X equals a certain value k</a:t>
            </a:r>
          </a:p>
          <a:p>
            <a:pPr lvl="1"/>
            <a:r>
              <a:rPr lang="fr-FR">
                <a:solidFill>
                  <a:srgbClr val="FF0000"/>
                </a:solidFill>
              </a:rPr>
              <a:t>p(X = k)</a:t>
            </a:r>
          </a:p>
          <a:p>
            <a:r>
              <a:rPr lang="fr-FR"/>
              <a:t>Cumulative distribution function: The probability X &lt; k</a:t>
            </a:r>
          </a:p>
          <a:p>
            <a:pPr lvl="1"/>
            <a:r>
              <a:rPr lang="fr-FR">
                <a:solidFill>
                  <a:srgbClr val="FF0000"/>
                </a:solidFill>
              </a:rPr>
              <a:t>P(X &lt; k)</a:t>
            </a:r>
          </a:p>
          <a:p>
            <a:endParaRPr lang="fr-FR"/>
          </a:p>
          <a:p>
            <a:endParaRPr lang="fr-FR"/>
          </a:p>
          <a:p>
            <a:endParaRPr lang="fr-FR"/>
          </a:p>
          <a:p>
            <a:endParaRPr lang="fr-FR"/>
          </a:p>
          <a:p>
            <a:endParaRPr lang="fr-FR"/>
          </a:p>
        </p:txBody>
      </p:sp>
    </p:spTree>
    <p:extLst>
      <p:ext uri="{BB962C8B-B14F-4D97-AF65-F5344CB8AC3E}">
        <p14:creationId xmlns:p14="http://schemas.microsoft.com/office/powerpoint/2010/main" val="2832402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1070-3913-D54D-811C-FFB8A0B2C08C}"/>
              </a:ext>
            </a:extLst>
          </p:cNvPr>
          <p:cNvSpPr>
            <a:spLocks noGrp="1"/>
          </p:cNvSpPr>
          <p:nvPr>
            <p:ph type="ctrTitle"/>
          </p:nvPr>
        </p:nvSpPr>
        <p:spPr/>
        <p:txBody>
          <a:bodyPr/>
          <a:lstStyle/>
          <a:p>
            <a:r>
              <a:rPr lang="fr-FR"/>
              <a:t>Conjugate prior</a:t>
            </a:r>
          </a:p>
        </p:txBody>
      </p:sp>
      <p:sp>
        <p:nvSpPr>
          <p:cNvPr id="3" name="Subtitle 2">
            <a:extLst>
              <a:ext uri="{FF2B5EF4-FFF2-40B4-BE49-F238E27FC236}">
                <a16:creationId xmlns:a16="http://schemas.microsoft.com/office/drawing/2014/main" id="{6FAE99D4-5567-A342-887D-4E0A326B0DF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41454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C529F-1297-0442-943C-C0E909FB0375}"/>
              </a:ext>
            </a:extLst>
          </p:cNvPr>
          <p:cNvSpPr>
            <a:spLocks noGrp="1"/>
          </p:cNvSpPr>
          <p:nvPr>
            <p:ph type="title"/>
          </p:nvPr>
        </p:nvSpPr>
        <p:spPr/>
        <p:txBody>
          <a:bodyPr/>
          <a:lstStyle/>
          <a:p>
            <a:r>
              <a:rPr lang="fr-FR"/>
              <a:t>Conjugate prior</a:t>
            </a:r>
          </a:p>
        </p:txBody>
      </p:sp>
      <p:sp>
        <p:nvSpPr>
          <p:cNvPr id="3" name="Content Placeholder 2">
            <a:extLst>
              <a:ext uri="{FF2B5EF4-FFF2-40B4-BE49-F238E27FC236}">
                <a16:creationId xmlns:a16="http://schemas.microsoft.com/office/drawing/2014/main" id="{E3ED109F-0F2E-C242-B8F3-973680E454B9}"/>
              </a:ext>
            </a:extLst>
          </p:cNvPr>
          <p:cNvSpPr>
            <a:spLocks noGrp="1"/>
          </p:cNvSpPr>
          <p:nvPr>
            <p:ph sz="half" idx="1"/>
          </p:nvPr>
        </p:nvSpPr>
        <p:spPr/>
        <p:txBody>
          <a:bodyPr/>
          <a:lstStyle/>
          <a:p>
            <a:r>
              <a:rPr lang="fr-FR"/>
              <a:t>closed form likelihood when prior is Guassian, Beta, …</a:t>
            </a:r>
          </a:p>
        </p:txBody>
      </p:sp>
      <p:sp>
        <p:nvSpPr>
          <p:cNvPr id="4" name="Content Placeholder 3">
            <a:extLst>
              <a:ext uri="{FF2B5EF4-FFF2-40B4-BE49-F238E27FC236}">
                <a16:creationId xmlns:a16="http://schemas.microsoft.com/office/drawing/2014/main" id="{E83DAB23-44F7-F44A-91CF-08F912E10B52}"/>
              </a:ext>
            </a:extLst>
          </p:cNvPr>
          <p:cNvSpPr>
            <a:spLocks noGrp="1"/>
          </p:cNvSpPr>
          <p:nvPr>
            <p:ph sz="half" idx="2"/>
          </p:nvPr>
        </p:nvSpPr>
        <p:spPr/>
        <p:txBody>
          <a:bodyPr/>
          <a:lstStyle/>
          <a:p>
            <a:r>
              <a:rPr lang="fr-FR"/>
              <a:t>Otherwise need to estimate the likelihood integral over all dimensions</a:t>
            </a:r>
          </a:p>
          <a:p>
            <a:r>
              <a:rPr lang="fr-FR"/>
              <a:t>=&gt; Monte Carlo</a:t>
            </a:r>
          </a:p>
          <a:p>
            <a:r>
              <a:rPr lang="fr-FR"/>
              <a:t>=&gt; Monte Carlo Markov Chain</a:t>
            </a:r>
          </a:p>
        </p:txBody>
      </p:sp>
      <p:sp>
        <p:nvSpPr>
          <p:cNvPr id="5" name="Rectangle 4">
            <a:extLst>
              <a:ext uri="{FF2B5EF4-FFF2-40B4-BE49-F238E27FC236}">
                <a16:creationId xmlns:a16="http://schemas.microsoft.com/office/drawing/2014/main" id="{57B63326-4909-5844-8969-90F821A4C26F}"/>
              </a:ext>
            </a:extLst>
          </p:cNvPr>
          <p:cNvSpPr/>
          <p:nvPr/>
        </p:nvSpPr>
        <p:spPr>
          <a:xfrm>
            <a:off x="1132703" y="4474859"/>
            <a:ext cx="6096000" cy="923330"/>
          </a:xfrm>
          <a:prstGeom prst="rect">
            <a:avLst/>
          </a:prstGeom>
        </p:spPr>
        <p:txBody>
          <a:bodyPr>
            <a:spAutoFit/>
          </a:bodyPr>
          <a:lstStyle/>
          <a:p>
            <a:r>
              <a:rPr lang="fr" b="0" i="0">
                <a:solidFill>
                  <a:srgbClr val="777777"/>
                </a:solidFill>
                <a:effectLst/>
                <a:latin typeface="Georgia" panose="02040502050405020303" pitchFamily="18" charset="0"/>
              </a:rPr>
              <a:t>Une loi </a:t>
            </a:r>
            <a:r>
              <a:rPr lang="fr" b="0" i="1">
                <a:solidFill>
                  <a:srgbClr val="777777"/>
                </a:solidFill>
                <a:effectLst/>
                <a:latin typeface="Georgia" panose="02040502050405020303" pitchFamily="18" charset="0"/>
              </a:rPr>
              <a:t>a priori</a:t>
            </a:r>
            <a:r>
              <a:rPr lang="fr" b="0" i="0">
                <a:solidFill>
                  <a:srgbClr val="777777"/>
                </a:solidFill>
                <a:effectLst/>
                <a:latin typeface="Georgia" panose="02040502050405020303" pitchFamily="18" charset="0"/>
              </a:rPr>
              <a:t> conjuguée sur </a:t>
            </a:r>
            <a:r>
              <a:rPr lang="fr" b="0" i="0" u="none" strike="noStrike">
                <a:solidFill>
                  <a:srgbClr val="777777"/>
                </a:solidFill>
                <a:effectLst/>
                <a:latin typeface="STIXGeneral-Italic" pitchFamily="2" charset="2"/>
              </a:rPr>
              <a:t>θ</a:t>
            </a:r>
            <a:r>
              <a:rPr lang="fr" b="0" i="0">
                <a:solidFill>
                  <a:srgbClr val="777777"/>
                </a:solidFill>
                <a:effectLst/>
                <a:latin typeface="Georgia" panose="02040502050405020303" pitchFamily="18" charset="0"/>
              </a:rPr>
              <a:t> pour un modèle statistique donné si la loi </a:t>
            </a:r>
            <a:r>
              <a:rPr lang="fr" b="0" i="1">
                <a:solidFill>
                  <a:srgbClr val="777777"/>
                </a:solidFill>
                <a:effectLst/>
                <a:latin typeface="Georgia" panose="02040502050405020303" pitchFamily="18" charset="0"/>
              </a:rPr>
              <a:t>a posteriori</a:t>
            </a:r>
            <a:r>
              <a:rPr lang="fr" b="0" i="0">
                <a:solidFill>
                  <a:srgbClr val="777777"/>
                </a:solidFill>
                <a:effectLst/>
                <a:latin typeface="Georgia" panose="02040502050405020303" pitchFamily="18" charset="0"/>
              </a:rPr>
              <a:t> sur </a:t>
            </a:r>
            <a:r>
              <a:rPr lang="fr" b="0" i="0" u="none" strike="noStrike">
                <a:solidFill>
                  <a:srgbClr val="777777"/>
                </a:solidFill>
                <a:effectLst/>
                <a:latin typeface="STIXGeneral-Italic" pitchFamily="2" charset="2"/>
              </a:rPr>
              <a:t>θ</a:t>
            </a:r>
            <a:r>
              <a:rPr lang="fr" b="0" i="0">
                <a:solidFill>
                  <a:srgbClr val="777777"/>
                </a:solidFill>
                <a:effectLst/>
                <a:latin typeface="Georgia" panose="02040502050405020303" pitchFamily="18" charset="0"/>
              </a:rPr>
              <a:t> appartient à la même famille de la loi </a:t>
            </a:r>
            <a:r>
              <a:rPr lang="fr" b="0" i="1">
                <a:solidFill>
                  <a:srgbClr val="777777"/>
                </a:solidFill>
                <a:effectLst/>
                <a:latin typeface="Georgia" panose="02040502050405020303" pitchFamily="18" charset="0"/>
              </a:rPr>
              <a:t>a priori</a:t>
            </a:r>
            <a:r>
              <a:rPr lang="fr" b="0" i="0">
                <a:solidFill>
                  <a:srgbClr val="777777"/>
                </a:solidFill>
                <a:effectLst/>
                <a:latin typeface="Georgia" panose="02040502050405020303" pitchFamily="18" charset="0"/>
              </a:rPr>
              <a:t>.</a:t>
            </a:r>
            <a:endParaRPr lang="fr-FR"/>
          </a:p>
        </p:txBody>
      </p:sp>
      <p:sp>
        <p:nvSpPr>
          <p:cNvPr id="6" name="Rectangle 5">
            <a:extLst>
              <a:ext uri="{FF2B5EF4-FFF2-40B4-BE49-F238E27FC236}">
                <a16:creationId xmlns:a16="http://schemas.microsoft.com/office/drawing/2014/main" id="{EA22FFFA-B9EE-BC46-A908-01A78CDCD10A}"/>
              </a:ext>
            </a:extLst>
          </p:cNvPr>
          <p:cNvSpPr/>
          <p:nvPr/>
        </p:nvSpPr>
        <p:spPr>
          <a:xfrm>
            <a:off x="1132703" y="5569545"/>
            <a:ext cx="6096000" cy="923330"/>
          </a:xfrm>
          <a:prstGeom prst="rect">
            <a:avLst/>
          </a:prstGeom>
        </p:spPr>
        <p:txBody>
          <a:bodyPr>
            <a:spAutoFit/>
          </a:bodyPr>
          <a:lstStyle/>
          <a:p>
            <a:r>
              <a:rPr lang="fr-FR">
                <a:hlinkClick r:id="rId2"/>
              </a:rPr>
              <a:t>https://rstudio-pubs-static.s3.amazonaws.com/123385_7a2370d74be24f3caeaca9bc991a3026.html</a:t>
            </a:r>
            <a:r>
              <a:rPr lang="fr-FR"/>
              <a:t> </a:t>
            </a:r>
          </a:p>
        </p:txBody>
      </p:sp>
    </p:spTree>
    <p:extLst>
      <p:ext uri="{BB962C8B-B14F-4D97-AF65-F5344CB8AC3E}">
        <p14:creationId xmlns:p14="http://schemas.microsoft.com/office/powerpoint/2010/main" val="3181152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4BA4-7774-EF48-97C8-21DA35A5956B}"/>
              </a:ext>
            </a:extLst>
          </p:cNvPr>
          <p:cNvSpPr>
            <a:spLocks noGrp="1"/>
          </p:cNvSpPr>
          <p:nvPr>
            <p:ph type="title"/>
          </p:nvPr>
        </p:nvSpPr>
        <p:spPr/>
        <p:txBody>
          <a:bodyPr/>
          <a:lstStyle/>
          <a:p>
            <a:r>
              <a:rPr lang="fr-FR"/>
              <a:t>Conjugate prior</a:t>
            </a:r>
          </a:p>
        </p:txBody>
      </p:sp>
      <p:sp>
        <p:nvSpPr>
          <p:cNvPr id="3" name="Content Placeholder 2">
            <a:extLst>
              <a:ext uri="{FF2B5EF4-FFF2-40B4-BE49-F238E27FC236}">
                <a16:creationId xmlns:a16="http://schemas.microsoft.com/office/drawing/2014/main" id="{D6B3C38B-1BEF-BE41-8E61-99F9C26AF70A}"/>
              </a:ext>
            </a:extLst>
          </p:cNvPr>
          <p:cNvSpPr>
            <a:spLocks noGrp="1"/>
          </p:cNvSpPr>
          <p:nvPr>
            <p:ph sz="half" idx="1"/>
          </p:nvPr>
        </p:nvSpPr>
        <p:spPr/>
        <p:txBody>
          <a:bodyPr/>
          <a:lstStyle/>
          <a:p>
            <a:r>
              <a:rPr lang="en-US" i="1"/>
              <a:t>In Bayesian probability theory, if the posterior distributions p(θ | x) are in the same probability distribution family as the prior probability distribution p(θ), the prior and posterior are then called conjugate distributions, and the prior is called a conjugate prior for the likelihood function</a:t>
            </a:r>
            <a:endParaRPr lang="fr-FR"/>
          </a:p>
        </p:txBody>
      </p:sp>
      <p:pic>
        <p:nvPicPr>
          <p:cNvPr id="6" name="Content Placeholder 5">
            <a:extLst>
              <a:ext uri="{FF2B5EF4-FFF2-40B4-BE49-F238E27FC236}">
                <a16:creationId xmlns:a16="http://schemas.microsoft.com/office/drawing/2014/main" id="{BEC4B38A-5A97-944D-99A8-4B7E48E48EE3}"/>
              </a:ext>
            </a:extLst>
          </p:cNvPr>
          <p:cNvPicPr>
            <a:picLocks noGrp="1" noChangeAspect="1"/>
          </p:cNvPicPr>
          <p:nvPr>
            <p:ph sz="half" idx="2"/>
          </p:nvPr>
        </p:nvPicPr>
        <p:blipFill>
          <a:blip r:embed="rId2"/>
          <a:stretch>
            <a:fillRect/>
          </a:stretch>
        </p:blipFill>
        <p:spPr>
          <a:xfrm>
            <a:off x="6644640" y="1011317"/>
            <a:ext cx="3952240" cy="5578422"/>
          </a:xfrm>
        </p:spPr>
      </p:pic>
      <p:sp>
        <p:nvSpPr>
          <p:cNvPr id="5" name="Rectangle 4">
            <a:extLst>
              <a:ext uri="{FF2B5EF4-FFF2-40B4-BE49-F238E27FC236}">
                <a16:creationId xmlns:a16="http://schemas.microsoft.com/office/drawing/2014/main" id="{1601BCB4-6601-594E-837E-5E2A9FA7A965}"/>
              </a:ext>
            </a:extLst>
          </p:cNvPr>
          <p:cNvSpPr/>
          <p:nvPr/>
        </p:nvSpPr>
        <p:spPr>
          <a:xfrm>
            <a:off x="701603" y="6220407"/>
            <a:ext cx="5943037" cy="369332"/>
          </a:xfrm>
          <a:prstGeom prst="rect">
            <a:avLst/>
          </a:prstGeom>
        </p:spPr>
        <p:txBody>
          <a:bodyPr wrap="none">
            <a:spAutoFit/>
          </a:bodyPr>
          <a:lstStyle/>
          <a:p>
            <a:r>
              <a:rPr lang="fr-FR">
                <a:hlinkClick r:id="rId3"/>
              </a:rPr>
              <a:t>https://www.johndcook.com/blog/conjugate_prior_diagram/</a:t>
            </a:r>
            <a:r>
              <a:rPr lang="fr-FR"/>
              <a:t> </a:t>
            </a:r>
          </a:p>
        </p:txBody>
      </p:sp>
    </p:spTree>
    <p:extLst>
      <p:ext uri="{BB962C8B-B14F-4D97-AF65-F5344CB8AC3E}">
        <p14:creationId xmlns:p14="http://schemas.microsoft.com/office/powerpoint/2010/main" val="2517528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6173-2D64-C84D-B2EF-32947A0C1E5D}"/>
              </a:ext>
            </a:extLst>
          </p:cNvPr>
          <p:cNvSpPr>
            <a:spLocks noGrp="1"/>
          </p:cNvSpPr>
          <p:nvPr>
            <p:ph type="title"/>
          </p:nvPr>
        </p:nvSpPr>
        <p:spPr/>
        <p:txBody>
          <a:bodyPr/>
          <a:lstStyle/>
          <a:p>
            <a:r>
              <a:rPr lang="fr-FR"/>
              <a:t>Beta-Binomial </a:t>
            </a:r>
          </a:p>
        </p:txBody>
      </p:sp>
      <p:sp>
        <p:nvSpPr>
          <p:cNvPr id="3" name="Content Placeholder 2">
            <a:extLst>
              <a:ext uri="{FF2B5EF4-FFF2-40B4-BE49-F238E27FC236}">
                <a16:creationId xmlns:a16="http://schemas.microsoft.com/office/drawing/2014/main" id="{1DDD5FA9-B660-DB44-9EC0-614E3EF6BC7E}"/>
              </a:ext>
            </a:extLst>
          </p:cNvPr>
          <p:cNvSpPr>
            <a:spLocks noGrp="1"/>
          </p:cNvSpPr>
          <p:nvPr>
            <p:ph sz="half" idx="1"/>
          </p:nvPr>
        </p:nvSpPr>
        <p:spPr/>
        <p:txBody>
          <a:bodyPr>
            <a:normAutofit fontScale="85000" lnSpcReduction="20000"/>
          </a:bodyPr>
          <a:lstStyle/>
          <a:p>
            <a:r>
              <a:rPr lang="en-US"/>
              <a:t>While the </a:t>
            </a:r>
            <a:r>
              <a:rPr lang="en-US" i="1"/>
              <a:t>Binomial</a:t>
            </a:r>
            <a:r>
              <a:rPr lang="en-US"/>
              <a:t> distribution represents the probability of success in a series of Bernoulli trials, the </a:t>
            </a:r>
            <a:r>
              <a:rPr lang="en-US" i="1"/>
              <a:t>Beta</a:t>
            </a:r>
            <a:r>
              <a:rPr lang="en-US"/>
              <a:t> distribution here represents the prior probability distribution of the probability of success for each trial.</a:t>
            </a:r>
          </a:p>
          <a:p>
            <a:br>
              <a:rPr lang="en-US"/>
            </a:br>
            <a:endParaRPr lang="fr-FR"/>
          </a:p>
        </p:txBody>
      </p:sp>
      <p:sp>
        <p:nvSpPr>
          <p:cNvPr id="4" name="Content Placeholder 3">
            <a:extLst>
              <a:ext uri="{FF2B5EF4-FFF2-40B4-BE49-F238E27FC236}">
                <a16:creationId xmlns:a16="http://schemas.microsoft.com/office/drawing/2014/main" id="{469FF613-A362-224A-A39B-55BEE5EC079A}"/>
              </a:ext>
            </a:extLst>
          </p:cNvPr>
          <p:cNvSpPr>
            <a:spLocks noGrp="1"/>
          </p:cNvSpPr>
          <p:nvPr>
            <p:ph sz="half" idx="2"/>
          </p:nvPr>
        </p:nvSpPr>
        <p:spPr/>
        <p:txBody>
          <a:bodyPr>
            <a:normAutofit fontScale="85000" lnSpcReduction="20000"/>
          </a:bodyPr>
          <a:lstStyle/>
          <a:p>
            <a:r>
              <a:rPr lang="en-US"/>
              <a:t>the probability pp of a coin landing on </a:t>
            </a:r>
            <a:r>
              <a:rPr lang="en-US" i="1"/>
              <a:t>head</a:t>
            </a:r>
            <a:r>
              <a:rPr lang="en-US"/>
              <a:t> is modeled to be </a:t>
            </a:r>
            <a:r>
              <a:rPr lang="en-US" i="1"/>
              <a:t>Beta</a:t>
            </a:r>
            <a:r>
              <a:rPr lang="en-US"/>
              <a:t> distributed (with parameters α and β), while the likelihood of </a:t>
            </a:r>
            <a:r>
              <a:rPr lang="en-US" i="1"/>
              <a:t>heads</a:t>
            </a:r>
            <a:r>
              <a:rPr lang="en-US"/>
              <a:t> and </a:t>
            </a:r>
            <a:r>
              <a:rPr lang="en-US" i="1"/>
              <a:t>tails</a:t>
            </a:r>
            <a:r>
              <a:rPr lang="en-US"/>
              <a:t> is assumed to follow a </a:t>
            </a:r>
            <a:r>
              <a:rPr lang="en-US" i="1"/>
              <a:t>Binomial</a:t>
            </a:r>
            <a:r>
              <a:rPr lang="en-US"/>
              <a:t>distribution with parameters nn (representing the number of flips) and the </a:t>
            </a:r>
            <a:r>
              <a:rPr lang="en-US" i="1"/>
              <a:t>Beta</a:t>
            </a:r>
            <a:r>
              <a:rPr lang="en-US"/>
              <a:t>-distributed pp, thus creating the link.</a:t>
            </a:r>
          </a:p>
          <a:p>
            <a:r>
              <a:rPr lang="en-US"/>
              <a:t>p∼Beta(α,β) </a:t>
            </a:r>
          </a:p>
          <a:p>
            <a:r>
              <a:rPr lang="en-US"/>
              <a:t>y∼Binomial(n,p)</a:t>
            </a:r>
          </a:p>
          <a:p>
            <a:pPr marL="0" indent="0">
              <a:buNone/>
            </a:pPr>
            <a:br>
              <a:rPr lang="en-US"/>
            </a:br>
            <a:endParaRPr lang="fr-FR"/>
          </a:p>
        </p:txBody>
      </p:sp>
    </p:spTree>
    <p:extLst>
      <p:ext uri="{BB962C8B-B14F-4D97-AF65-F5344CB8AC3E}">
        <p14:creationId xmlns:p14="http://schemas.microsoft.com/office/powerpoint/2010/main" val="682103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FE01-51A4-4B45-8325-688D4450DF8F}"/>
              </a:ext>
            </a:extLst>
          </p:cNvPr>
          <p:cNvSpPr>
            <a:spLocks noGrp="1"/>
          </p:cNvSpPr>
          <p:nvPr>
            <p:ph type="title"/>
          </p:nvPr>
        </p:nvSpPr>
        <p:spPr/>
        <p:txBody>
          <a:bodyPr/>
          <a:lstStyle/>
          <a:p>
            <a:r>
              <a:rPr lang="fr-FR"/>
              <a:t>Beta distribution</a:t>
            </a:r>
          </a:p>
        </p:txBody>
      </p:sp>
      <p:sp>
        <p:nvSpPr>
          <p:cNvPr id="3" name="Content Placeholder 2">
            <a:extLst>
              <a:ext uri="{FF2B5EF4-FFF2-40B4-BE49-F238E27FC236}">
                <a16:creationId xmlns:a16="http://schemas.microsoft.com/office/drawing/2014/main" id="{755E7F71-4F23-2C41-A84C-FDE41F661828}"/>
              </a:ext>
            </a:extLst>
          </p:cNvPr>
          <p:cNvSpPr>
            <a:spLocks noGrp="1"/>
          </p:cNvSpPr>
          <p:nvPr>
            <p:ph sz="half" idx="1"/>
          </p:nvPr>
        </p:nvSpPr>
        <p:spPr/>
        <p:txBody>
          <a:bodyPr/>
          <a:lstStyle/>
          <a:p>
            <a:r>
              <a:rPr lang="en-US"/>
              <a:t>Beta(1,1), which corresponds to the </a:t>
            </a:r>
            <a:r>
              <a:rPr lang="en-US" i="1"/>
              <a:t>Uniform</a:t>
            </a:r>
            <a:r>
              <a:rPr lang="en-US"/>
              <a:t> distribution</a:t>
            </a:r>
            <a:endParaRPr lang="fr-FR"/>
          </a:p>
        </p:txBody>
      </p:sp>
      <p:sp>
        <p:nvSpPr>
          <p:cNvPr id="4" name="Content Placeholder 3">
            <a:extLst>
              <a:ext uri="{FF2B5EF4-FFF2-40B4-BE49-F238E27FC236}">
                <a16:creationId xmlns:a16="http://schemas.microsoft.com/office/drawing/2014/main" id="{86C2E426-65EA-AA44-A6FB-358D97C7FB08}"/>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2563498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8AC8-D3FC-8A4D-814A-C00D14CA7F74}"/>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5597228A-63DC-0B4C-BED1-6ECAFB7498E3}"/>
              </a:ext>
            </a:extLst>
          </p:cNvPr>
          <p:cNvSpPr>
            <a:spLocks noGrp="1"/>
          </p:cNvSpPr>
          <p:nvPr>
            <p:ph sz="half" idx="1"/>
          </p:nvPr>
        </p:nvSpPr>
        <p:spPr/>
        <p:txBody>
          <a:bodyPr/>
          <a:lstStyle/>
          <a:p>
            <a:r>
              <a:rPr lang="en-US"/>
              <a:t>Why Is A Beta Prior Conjugate to the Bernoulli Likelihood?</a:t>
            </a:r>
          </a:p>
          <a:p>
            <a:br>
              <a:rPr lang="en-US"/>
            </a:br>
            <a:r>
              <a:rPr lang="en-US">
                <a:hlinkClick r:id="rId2"/>
              </a:rPr>
              <a:t>https://www.quantstart.com/articles/Bayesian-Inference-of-a-Binomial-Proportion-The-Analytical-Approach</a:t>
            </a:r>
            <a:r>
              <a:rPr lang="en-US"/>
              <a:t> </a:t>
            </a:r>
            <a:endParaRPr lang="fr-FR"/>
          </a:p>
        </p:txBody>
      </p:sp>
      <p:sp>
        <p:nvSpPr>
          <p:cNvPr id="4" name="Content Placeholder 3">
            <a:extLst>
              <a:ext uri="{FF2B5EF4-FFF2-40B4-BE49-F238E27FC236}">
                <a16:creationId xmlns:a16="http://schemas.microsoft.com/office/drawing/2014/main" id="{7B28D546-85A5-4E40-AA93-1474BA7B165C}"/>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689002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5537-1A89-1149-B366-DCA8E6497089}"/>
              </a:ext>
            </a:extLst>
          </p:cNvPr>
          <p:cNvSpPr>
            <a:spLocks noGrp="1"/>
          </p:cNvSpPr>
          <p:nvPr>
            <p:ph type="title"/>
          </p:nvPr>
        </p:nvSpPr>
        <p:spPr/>
        <p:txBody>
          <a:bodyPr/>
          <a:lstStyle/>
          <a:p>
            <a:r>
              <a:rPr lang="fr-FR"/>
              <a:t>Dirichlet</a:t>
            </a:r>
          </a:p>
        </p:txBody>
      </p:sp>
      <p:sp>
        <p:nvSpPr>
          <p:cNvPr id="3" name="Content Placeholder 2">
            <a:extLst>
              <a:ext uri="{FF2B5EF4-FFF2-40B4-BE49-F238E27FC236}">
                <a16:creationId xmlns:a16="http://schemas.microsoft.com/office/drawing/2014/main" id="{D5AAA9DC-264D-B144-907B-F5E0A3520238}"/>
              </a:ext>
            </a:extLst>
          </p:cNvPr>
          <p:cNvSpPr>
            <a:spLocks noGrp="1"/>
          </p:cNvSpPr>
          <p:nvPr>
            <p:ph sz="half" idx="1"/>
          </p:nvPr>
        </p:nvSpPr>
        <p:spPr/>
        <p:txBody>
          <a:bodyPr>
            <a:normAutofit fontScale="70000" lnSpcReduction="20000"/>
          </a:bodyPr>
          <a:lstStyle/>
          <a:p>
            <a:r>
              <a:rPr lang="en-US"/>
              <a:t>A 2-dimensional Dirichlet is the same as a Beta distribution</a:t>
            </a:r>
          </a:p>
          <a:p>
            <a:r>
              <a:rPr lang="en-US"/>
              <a:t>A 2-dimensional Dirichlet is the same as a Beta distribution and is defined on the line where π1+π2π1+π2 is always 1, the 3-dimensional Dirichlet is defined on the triangle where π1+π2+π3π1+π2+π3 is always 1, and so on. A KK-dimensional Dirichlet has KK parameters α=(α1,…,αK)α=(α1,…,αK) where the expected proportion of, say, π1π1 is α1/∑α1..Kα1/∑α1..K . The higher the sum of all the ααs, the more the distribution concentrates on the expected proportion. If instead ∑α1..K∑α1..K approaches 0, the distribution concentrates on points with few large proportions. </a:t>
            </a:r>
            <a:endParaRPr lang="fr-FR"/>
          </a:p>
        </p:txBody>
      </p:sp>
      <p:pic>
        <p:nvPicPr>
          <p:cNvPr id="6" name="Content Placeholder 5">
            <a:extLst>
              <a:ext uri="{FF2B5EF4-FFF2-40B4-BE49-F238E27FC236}">
                <a16:creationId xmlns:a16="http://schemas.microsoft.com/office/drawing/2014/main" id="{2F261B5C-0654-8748-BFBD-FFE89EE30EAB}"/>
              </a:ext>
            </a:extLst>
          </p:cNvPr>
          <p:cNvPicPr>
            <a:picLocks noGrp="1" noChangeAspect="1"/>
          </p:cNvPicPr>
          <p:nvPr>
            <p:ph sz="half" idx="2"/>
          </p:nvPr>
        </p:nvPicPr>
        <p:blipFill>
          <a:blip r:embed="rId2"/>
          <a:stretch>
            <a:fillRect/>
          </a:stretch>
        </p:blipFill>
        <p:spPr>
          <a:xfrm>
            <a:off x="6172200" y="1911609"/>
            <a:ext cx="5181600" cy="4179369"/>
          </a:xfrm>
        </p:spPr>
      </p:pic>
    </p:spTree>
    <p:extLst>
      <p:ext uri="{BB962C8B-B14F-4D97-AF65-F5344CB8AC3E}">
        <p14:creationId xmlns:p14="http://schemas.microsoft.com/office/powerpoint/2010/main" val="33044281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BD95-00FB-F549-B8BF-FE2889DEDA51}"/>
              </a:ext>
            </a:extLst>
          </p:cNvPr>
          <p:cNvSpPr>
            <a:spLocks noGrp="1"/>
          </p:cNvSpPr>
          <p:nvPr>
            <p:ph type="ctrTitle"/>
          </p:nvPr>
        </p:nvSpPr>
        <p:spPr/>
        <p:txBody>
          <a:bodyPr/>
          <a:lstStyle/>
          <a:p>
            <a:r>
              <a:rPr lang="fr-FR"/>
              <a:t>Coin Flip</a:t>
            </a:r>
          </a:p>
        </p:txBody>
      </p:sp>
      <p:sp>
        <p:nvSpPr>
          <p:cNvPr id="3" name="Subtitle 2">
            <a:extLst>
              <a:ext uri="{FF2B5EF4-FFF2-40B4-BE49-F238E27FC236}">
                <a16:creationId xmlns:a16="http://schemas.microsoft.com/office/drawing/2014/main" id="{785B075A-1078-4441-A2E4-8B34BDE17A73}"/>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25207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DA79D-3B5C-C148-B9C6-8CF246359390}"/>
              </a:ext>
            </a:extLst>
          </p:cNvPr>
          <p:cNvSpPr>
            <a:spLocks noGrp="1"/>
          </p:cNvSpPr>
          <p:nvPr>
            <p:ph type="title"/>
          </p:nvPr>
        </p:nvSpPr>
        <p:spPr/>
        <p:txBody>
          <a:bodyPr/>
          <a:lstStyle/>
          <a:p>
            <a:r>
              <a:rPr lang="fr-FR"/>
              <a:t>Data science – two protagonists</a:t>
            </a:r>
          </a:p>
        </p:txBody>
      </p:sp>
      <p:sp>
        <p:nvSpPr>
          <p:cNvPr id="8" name="Google Shape;76;p16">
            <a:extLst>
              <a:ext uri="{FF2B5EF4-FFF2-40B4-BE49-F238E27FC236}">
                <a16:creationId xmlns:a16="http://schemas.microsoft.com/office/drawing/2014/main" id="{A279ACB1-9DFC-5543-9C90-E84833E50B06}"/>
              </a:ext>
            </a:extLst>
          </p:cNvPr>
          <p:cNvSpPr txBox="1">
            <a:spLocks/>
          </p:cNvSpPr>
          <p:nvPr/>
        </p:nvSpPr>
        <p:spPr>
          <a:xfrm>
            <a:off x="7871435" y="2057009"/>
            <a:ext cx="3999900" cy="30474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Char char="●"/>
            </a:pPr>
            <a:r>
              <a:rPr lang="en-US" sz="1600"/>
              <a:t>Studied computer science</a:t>
            </a:r>
          </a:p>
          <a:p>
            <a:pPr marL="457200" indent="-317500">
              <a:spcBef>
                <a:spcPts val="0"/>
              </a:spcBef>
              <a:buSzPts val="1400"/>
              <a:buFont typeface="Arial" panose="020B0604020202020204" pitchFamily="34" charset="0"/>
              <a:buChar char="●"/>
            </a:pPr>
            <a:r>
              <a:rPr lang="en-US" sz="1600"/>
              <a:t>Optimizes </a:t>
            </a:r>
            <a:r>
              <a:rPr lang="en-US" sz="1600" b="1"/>
              <a:t>prediction accuracy</a:t>
            </a:r>
            <a:r>
              <a:rPr lang="en-US" sz="1600"/>
              <a:t> of models</a:t>
            </a:r>
          </a:p>
          <a:p>
            <a:pPr marL="457200" indent="-317500">
              <a:spcBef>
                <a:spcPts val="0"/>
              </a:spcBef>
              <a:buSzPts val="1400"/>
              <a:buFont typeface="Arial" panose="020B0604020202020204" pitchFamily="34" charset="0"/>
              <a:buChar char="●"/>
            </a:pPr>
            <a:r>
              <a:rPr lang="en-US" sz="1600"/>
              <a:t>Thinks carefully about </a:t>
            </a:r>
            <a:r>
              <a:rPr lang="en-US" sz="1600" b="1"/>
              <a:t>overfitting</a:t>
            </a:r>
          </a:p>
          <a:p>
            <a:pPr marL="457200" indent="-317500">
              <a:spcBef>
                <a:spcPts val="0"/>
              </a:spcBef>
              <a:buSzPts val="1400"/>
              <a:buFont typeface="Arial" panose="020B0604020202020204" pitchFamily="34" charset="0"/>
              <a:buChar char="●"/>
            </a:pPr>
            <a:r>
              <a:rPr lang="en-US" sz="1600"/>
              <a:t>Models </a:t>
            </a:r>
            <a:r>
              <a:rPr lang="en-US" sz="1600" b="1"/>
              <a:t>non-linear</a:t>
            </a:r>
            <a:r>
              <a:rPr lang="en-US" sz="1600"/>
              <a:t> with many parameters</a:t>
            </a:r>
          </a:p>
          <a:p>
            <a:pPr marL="457200" indent="-317500">
              <a:spcBef>
                <a:spcPts val="0"/>
              </a:spcBef>
              <a:buSzPts val="1400"/>
              <a:buFont typeface="Arial" panose="020B0604020202020204" pitchFamily="34" charset="0"/>
              <a:buChar char="●"/>
            </a:pPr>
            <a:r>
              <a:rPr lang="en-US" sz="1600"/>
              <a:t>Models are often </a:t>
            </a:r>
            <a:r>
              <a:rPr lang="en-US" sz="1600" b="1"/>
              <a:t>black-box</a:t>
            </a:r>
          </a:p>
          <a:p>
            <a:pPr marL="457200" indent="-317500">
              <a:spcBef>
                <a:spcPts val="0"/>
              </a:spcBef>
              <a:buSzPts val="1400"/>
              <a:buFont typeface="Arial" panose="020B0604020202020204" pitchFamily="34" charset="0"/>
              <a:buChar char="●"/>
            </a:pPr>
            <a:r>
              <a:rPr lang="en-US" sz="1600"/>
              <a:t>Requires large data sets</a:t>
            </a:r>
          </a:p>
          <a:p>
            <a:pPr marL="457200" indent="-317500">
              <a:spcBef>
                <a:spcPts val="0"/>
              </a:spcBef>
              <a:buSzPts val="1400"/>
              <a:buFont typeface="Arial" panose="020B0604020202020204" pitchFamily="34" charset="0"/>
              <a:buChar char="●"/>
            </a:pPr>
            <a:r>
              <a:rPr lang="en-US" sz="1600"/>
              <a:t>Uses TensorFlow and scikit-learn</a:t>
            </a:r>
          </a:p>
        </p:txBody>
      </p:sp>
      <p:pic>
        <p:nvPicPr>
          <p:cNvPr id="9" name="Google Shape;77;p16">
            <a:extLst>
              <a:ext uri="{FF2B5EF4-FFF2-40B4-BE49-F238E27FC236}">
                <a16:creationId xmlns:a16="http://schemas.microsoft.com/office/drawing/2014/main" id="{BFE7B21D-444D-5048-B07E-5F7B5C631B57}"/>
              </a:ext>
            </a:extLst>
          </p:cNvPr>
          <p:cNvPicPr preferRelativeResize="0"/>
          <p:nvPr/>
        </p:nvPicPr>
        <p:blipFill>
          <a:blip r:embed="rId2">
            <a:alphaModFix/>
          </a:blip>
          <a:stretch>
            <a:fillRect/>
          </a:stretch>
        </p:blipFill>
        <p:spPr>
          <a:xfrm>
            <a:off x="6546435" y="2177330"/>
            <a:ext cx="1419600" cy="1678150"/>
          </a:xfrm>
          <a:prstGeom prst="rect">
            <a:avLst/>
          </a:prstGeom>
          <a:noFill/>
          <a:ln>
            <a:noFill/>
          </a:ln>
        </p:spPr>
      </p:pic>
      <p:pic>
        <p:nvPicPr>
          <p:cNvPr id="10" name="Google Shape;78;p16">
            <a:extLst>
              <a:ext uri="{FF2B5EF4-FFF2-40B4-BE49-F238E27FC236}">
                <a16:creationId xmlns:a16="http://schemas.microsoft.com/office/drawing/2014/main" id="{B4EE3695-0D67-FE4D-A7A1-2C03F2F82F0D}"/>
              </a:ext>
            </a:extLst>
          </p:cNvPr>
          <p:cNvPicPr preferRelativeResize="0"/>
          <p:nvPr/>
        </p:nvPicPr>
        <p:blipFill>
          <a:blip r:embed="rId3">
            <a:alphaModFix/>
          </a:blip>
          <a:stretch>
            <a:fillRect/>
          </a:stretch>
        </p:blipFill>
        <p:spPr>
          <a:xfrm>
            <a:off x="665635" y="2002564"/>
            <a:ext cx="977375" cy="2016850"/>
          </a:xfrm>
          <a:prstGeom prst="rect">
            <a:avLst/>
          </a:prstGeom>
          <a:noFill/>
          <a:ln>
            <a:noFill/>
          </a:ln>
        </p:spPr>
      </p:pic>
      <p:sp>
        <p:nvSpPr>
          <p:cNvPr id="11" name="Google Shape;80;p16">
            <a:extLst>
              <a:ext uri="{FF2B5EF4-FFF2-40B4-BE49-F238E27FC236}">
                <a16:creationId xmlns:a16="http://schemas.microsoft.com/office/drawing/2014/main" id="{DCE4DA62-C104-1242-8FAB-2403C3ACBBD5}"/>
              </a:ext>
            </a:extLst>
          </p:cNvPr>
          <p:cNvSpPr txBox="1">
            <a:spLocks/>
          </p:cNvSpPr>
          <p:nvPr/>
        </p:nvSpPr>
        <p:spPr>
          <a:xfrm>
            <a:off x="1501135" y="2057009"/>
            <a:ext cx="3999900" cy="29646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spcBef>
                <a:spcPts val="0"/>
              </a:spcBef>
              <a:buSzPts val="1400"/>
              <a:buFont typeface="Arial" panose="020B0604020202020204" pitchFamily="34" charset="0"/>
              <a:buChar char="●"/>
            </a:pPr>
            <a:r>
              <a:rPr lang="en-US" sz="1600"/>
              <a:t>Studied applied math</a:t>
            </a:r>
          </a:p>
          <a:p>
            <a:pPr marL="457200" indent="-317500">
              <a:spcBef>
                <a:spcPts val="0"/>
              </a:spcBef>
              <a:buSzPts val="1400"/>
              <a:buFont typeface="Arial" panose="020B0604020202020204" pitchFamily="34" charset="0"/>
              <a:buChar char="●"/>
            </a:pPr>
            <a:r>
              <a:rPr lang="en-US" sz="1600"/>
              <a:t>Proves </a:t>
            </a:r>
            <a:r>
              <a:rPr lang="en-US" sz="1600" b="1"/>
              <a:t>asymptotic behavior</a:t>
            </a:r>
            <a:r>
              <a:rPr lang="en-US" sz="1600"/>
              <a:t> of models</a:t>
            </a:r>
          </a:p>
          <a:p>
            <a:pPr marL="457200" indent="-317500">
              <a:spcBef>
                <a:spcPts val="0"/>
              </a:spcBef>
              <a:buSzPts val="1400"/>
              <a:buFont typeface="Arial" panose="020B0604020202020204" pitchFamily="34" charset="0"/>
              <a:buChar char="●"/>
            </a:pPr>
            <a:r>
              <a:rPr lang="en-US" sz="1600"/>
              <a:t>Thinks carefully about </a:t>
            </a:r>
            <a:r>
              <a:rPr lang="en-US" sz="1600" b="1"/>
              <a:t>assumptions</a:t>
            </a:r>
          </a:p>
          <a:p>
            <a:pPr marL="457200" indent="-317500">
              <a:spcBef>
                <a:spcPts val="0"/>
              </a:spcBef>
              <a:buSzPts val="1400"/>
              <a:buFont typeface="Arial" panose="020B0604020202020204" pitchFamily="34" charset="0"/>
              <a:buChar char="●"/>
            </a:pPr>
            <a:r>
              <a:rPr lang="en-US" sz="1600"/>
              <a:t>Models often </a:t>
            </a:r>
            <a:r>
              <a:rPr lang="en-US" sz="1600" b="1"/>
              <a:t>linear</a:t>
            </a:r>
            <a:r>
              <a:rPr lang="en-US" sz="1600"/>
              <a:t> with few parameters</a:t>
            </a:r>
          </a:p>
          <a:p>
            <a:pPr marL="457200" indent="-317500">
              <a:spcBef>
                <a:spcPts val="0"/>
              </a:spcBef>
              <a:buSzPts val="1400"/>
              <a:buFont typeface="Arial" panose="020B0604020202020204" pitchFamily="34" charset="0"/>
              <a:buChar char="●"/>
            </a:pPr>
            <a:r>
              <a:rPr lang="en-US" sz="1600" b="1"/>
              <a:t>Model results can be understood</a:t>
            </a:r>
          </a:p>
          <a:p>
            <a:pPr marL="457200" indent="-317500">
              <a:spcBef>
                <a:spcPts val="0"/>
              </a:spcBef>
              <a:buSzPts val="1400"/>
              <a:buFont typeface="Arial" panose="020B0604020202020204" pitchFamily="34" charset="0"/>
              <a:buChar char="●"/>
            </a:pPr>
            <a:r>
              <a:rPr lang="en-US" sz="1600"/>
              <a:t>Large data sets cause problems</a:t>
            </a:r>
          </a:p>
          <a:p>
            <a:pPr marL="457200" indent="-317500">
              <a:spcBef>
                <a:spcPts val="0"/>
              </a:spcBef>
              <a:buSzPts val="1400"/>
              <a:buFont typeface="Arial" panose="020B0604020202020204" pitchFamily="34" charset="0"/>
              <a:buChar char="●"/>
            </a:pPr>
            <a:r>
              <a:rPr lang="en-US" sz="1600"/>
              <a:t>Uses R and Python statsmodels</a:t>
            </a:r>
          </a:p>
        </p:txBody>
      </p:sp>
      <p:sp>
        <p:nvSpPr>
          <p:cNvPr id="12" name="Google Shape;81;p16">
            <a:extLst>
              <a:ext uri="{FF2B5EF4-FFF2-40B4-BE49-F238E27FC236}">
                <a16:creationId xmlns:a16="http://schemas.microsoft.com/office/drawing/2014/main" id="{0DE4B8A7-75BF-B34C-A6E7-35FE6F8111C5}"/>
              </a:ext>
            </a:extLst>
          </p:cNvPr>
          <p:cNvSpPr txBox="1"/>
          <p:nvPr/>
        </p:nvSpPr>
        <p:spPr>
          <a:xfrm>
            <a:off x="1643010" y="1811009"/>
            <a:ext cx="1749900" cy="24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2"/>
                </a:solidFill>
                <a:latin typeface="Open Sans"/>
                <a:ea typeface="Open Sans"/>
                <a:cs typeface="Open Sans"/>
                <a:sym typeface="Open Sans"/>
              </a:rPr>
              <a:t>Statistical Rick</a:t>
            </a:r>
            <a:endParaRPr sz="1600" b="1"/>
          </a:p>
        </p:txBody>
      </p:sp>
      <p:sp>
        <p:nvSpPr>
          <p:cNvPr id="13" name="Google Shape;82;p16">
            <a:extLst>
              <a:ext uri="{FF2B5EF4-FFF2-40B4-BE49-F238E27FC236}">
                <a16:creationId xmlns:a16="http://schemas.microsoft.com/office/drawing/2014/main" id="{5AE7BF98-10F6-8948-A161-ED1E4C5F684E}"/>
              </a:ext>
            </a:extLst>
          </p:cNvPr>
          <p:cNvSpPr txBox="1"/>
          <p:nvPr/>
        </p:nvSpPr>
        <p:spPr>
          <a:xfrm>
            <a:off x="7966035" y="1811009"/>
            <a:ext cx="3000000" cy="24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2"/>
                </a:solidFill>
                <a:latin typeface="Open Sans"/>
                <a:ea typeface="Open Sans"/>
                <a:cs typeface="Open Sans"/>
                <a:sym typeface="Open Sans"/>
              </a:rPr>
              <a:t>Machine Learning Morty</a:t>
            </a:r>
            <a:endParaRPr sz="1600" b="1"/>
          </a:p>
        </p:txBody>
      </p:sp>
    </p:spTree>
    <p:extLst>
      <p:ext uri="{BB962C8B-B14F-4D97-AF65-F5344CB8AC3E}">
        <p14:creationId xmlns:p14="http://schemas.microsoft.com/office/powerpoint/2010/main" val="365282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10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10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10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10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1000"/>
                                        <p:tgtEl>
                                          <p:spTgt spid="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animEffect transition="in" filter="fade">
                                      <p:cBhvr>
                                        <p:cTn id="57" dur="1000"/>
                                        <p:tgtEl>
                                          <p:spTgt spid="8">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
                                            <p:txEl>
                                              <p:pRg st="4" end="4"/>
                                            </p:txEl>
                                          </p:spTgt>
                                        </p:tgtEl>
                                        <p:attrNameLst>
                                          <p:attrName>style.visibility</p:attrName>
                                        </p:attrNameLst>
                                      </p:cBhvr>
                                      <p:to>
                                        <p:strVal val="visible"/>
                                      </p:to>
                                    </p:set>
                                    <p:animEffect transition="in" filter="fade">
                                      <p:cBhvr>
                                        <p:cTn id="62" dur="1000"/>
                                        <p:tgtEl>
                                          <p:spTgt spid="8">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animEffect transition="in" filter="fade">
                                      <p:cBhvr>
                                        <p:cTn id="67" dur="1000"/>
                                        <p:tgtEl>
                                          <p:spTgt spid="8">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xEl>
                                              <p:pRg st="6" end="6"/>
                                            </p:txEl>
                                          </p:spTgt>
                                        </p:tgtEl>
                                        <p:attrNameLst>
                                          <p:attrName>style.visibility</p:attrName>
                                        </p:attrNameLst>
                                      </p:cBhvr>
                                      <p:to>
                                        <p:strVal val="visible"/>
                                      </p:to>
                                    </p:set>
                                    <p:animEffect transition="in" filter="fade">
                                      <p:cBhvr>
                                        <p:cTn id="72" dur="10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C291-9F45-674A-BE16-1CE9AA3F91D1}"/>
              </a:ext>
            </a:extLst>
          </p:cNvPr>
          <p:cNvSpPr>
            <a:spLocks noGrp="1"/>
          </p:cNvSpPr>
          <p:nvPr>
            <p:ph type="title"/>
          </p:nvPr>
        </p:nvSpPr>
        <p:spPr/>
        <p:txBody>
          <a:bodyPr/>
          <a:lstStyle/>
          <a:p>
            <a:r>
              <a:rPr lang="en-US"/>
              <a:t>Inference on a binomial proportion</a:t>
            </a:r>
            <a:endParaRPr lang="fr-FR"/>
          </a:p>
        </p:txBody>
      </p:sp>
      <p:sp>
        <p:nvSpPr>
          <p:cNvPr id="3" name="Content Placeholder 2">
            <a:extLst>
              <a:ext uri="{FF2B5EF4-FFF2-40B4-BE49-F238E27FC236}">
                <a16:creationId xmlns:a16="http://schemas.microsoft.com/office/drawing/2014/main" id="{9EDF7631-8250-4A43-AD77-79142A0C118F}"/>
              </a:ext>
            </a:extLst>
          </p:cNvPr>
          <p:cNvSpPr>
            <a:spLocks noGrp="1"/>
          </p:cNvSpPr>
          <p:nvPr>
            <p:ph idx="1"/>
          </p:nvPr>
        </p:nvSpPr>
        <p:spPr/>
        <p:txBody>
          <a:bodyPr>
            <a:normAutofit lnSpcReduction="10000"/>
          </a:bodyPr>
          <a:lstStyle/>
          <a:p>
            <a:r>
              <a:rPr lang="en-US" b="1"/>
              <a:t>Engineering:</a:t>
            </a:r>
            <a:r>
              <a:rPr lang="en-US"/>
              <a:t> Estimating the proportion of aircraft turbine blades that possess a structural defect after fabrication</a:t>
            </a:r>
          </a:p>
          <a:p>
            <a:r>
              <a:rPr lang="en-US" b="1"/>
              <a:t>Social Science:</a:t>
            </a:r>
            <a:r>
              <a:rPr lang="en-US"/>
              <a:t> Estimating the proportion of individuals who would respond "yes" on a census question</a:t>
            </a:r>
          </a:p>
          <a:p>
            <a:r>
              <a:rPr lang="en-US" b="1"/>
              <a:t>Medical Science:</a:t>
            </a:r>
            <a:r>
              <a:rPr lang="en-US"/>
              <a:t> Estimating the proportion of patients who make a full recovery after taking an experimental drug to cure a disease</a:t>
            </a:r>
          </a:p>
          <a:p>
            <a:r>
              <a:rPr lang="en-US" b="1"/>
              <a:t>Corporate Finance:</a:t>
            </a:r>
            <a:r>
              <a:rPr lang="en-US"/>
              <a:t> Estimating the proportion of transactions in error when carrying out financial audits</a:t>
            </a:r>
          </a:p>
          <a:p>
            <a:r>
              <a:rPr lang="en-US" b="1"/>
              <a:t>Data Science:</a:t>
            </a:r>
            <a:r>
              <a:rPr lang="en-US"/>
              <a:t> Estimating the proportion of individuals who click on an ad when visiting a website</a:t>
            </a:r>
          </a:p>
          <a:p>
            <a:endParaRPr lang="fr-FR"/>
          </a:p>
        </p:txBody>
      </p:sp>
    </p:spTree>
    <p:extLst>
      <p:ext uri="{BB962C8B-B14F-4D97-AF65-F5344CB8AC3E}">
        <p14:creationId xmlns:p14="http://schemas.microsoft.com/office/powerpoint/2010/main" val="2623234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7B71-BC7D-A342-9595-049B9FFC0275}"/>
              </a:ext>
            </a:extLst>
          </p:cNvPr>
          <p:cNvSpPr>
            <a:spLocks noGrp="1"/>
          </p:cNvSpPr>
          <p:nvPr>
            <p:ph type="title"/>
          </p:nvPr>
        </p:nvSpPr>
        <p:spPr/>
        <p:txBody>
          <a:bodyPr/>
          <a:lstStyle/>
          <a:p>
            <a:r>
              <a:rPr lang="fr-FR"/>
              <a:t>Coin flip</a:t>
            </a:r>
          </a:p>
        </p:txBody>
      </p:sp>
      <p:pic>
        <p:nvPicPr>
          <p:cNvPr id="6" name="Content Placeholder 5">
            <a:extLst>
              <a:ext uri="{FF2B5EF4-FFF2-40B4-BE49-F238E27FC236}">
                <a16:creationId xmlns:a16="http://schemas.microsoft.com/office/drawing/2014/main" id="{A83C2777-2D87-C542-9EEB-059AE3BDCADD}"/>
              </a:ext>
            </a:extLst>
          </p:cNvPr>
          <p:cNvPicPr>
            <a:picLocks noGrp="1" noChangeAspect="1"/>
          </p:cNvPicPr>
          <p:nvPr>
            <p:ph sz="half" idx="1"/>
          </p:nvPr>
        </p:nvPicPr>
        <p:blipFill>
          <a:blip r:embed="rId2"/>
          <a:stretch>
            <a:fillRect/>
          </a:stretch>
        </p:blipFill>
        <p:spPr>
          <a:xfrm>
            <a:off x="838200" y="1872702"/>
            <a:ext cx="5181600" cy="4257183"/>
          </a:xfrm>
        </p:spPr>
      </p:pic>
      <p:sp>
        <p:nvSpPr>
          <p:cNvPr id="4" name="Content Placeholder 3">
            <a:extLst>
              <a:ext uri="{FF2B5EF4-FFF2-40B4-BE49-F238E27FC236}">
                <a16:creationId xmlns:a16="http://schemas.microsoft.com/office/drawing/2014/main" id="{9DB947BF-136A-DF4E-83D6-5E163F738B4C}"/>
              </a:ext>
            </a:extLst>
          </p:cNvPr>
          <p:cNvSpPr>
            <a:spLocks noGrp="1"/>
          </p:cNvSpPr>
          <p:nvPr>
            <p:ph sz="half" idx="2"/>
          </p:nvPr>
        </p:nvSpPr>
        <p:spPr/>
        <p:txBody>
          <a:bodyPr/>
          <a:lstStyle/>
          <a:p>
            <a:r>
              <a:rPr lang="fr-FR"/>
              <a:t>Estimer Bernoulli(p) en fonction d'une serie de coin flip </a:t>
            </a:r>
          </a:p>
          <a:p>
            <a:r>
              <a:rPr lang="fr-FR"/>
              <a:t>plus on a de data, meilleure est l'estimation</a:t>
            </a:r>
          </a:p>
          <a:p>
            <a:r>
              <a:rPr lang="fr-FR"/>
              <a:t>MLE: |H| / |Flips|</a:t>
            </a:r>
          </a:p>
          <a:p>
            <a:r>
              <a:rPr lang="fr-FR"/>
              <a:t>see Ch1_Introduction_PyMC3.ipynb for code to generate left plot</a:t>
            </a:r>
          </a:p>
          <a:p>
            <a:endParaRPr lang="fr-FR"/>
          </a:p>
          <a:p>
            <a:endParaRPr lang="fr-FR"/>
          </a:p>
        </p:txBody>
      </p:sp>
    </p:spTree>
    <p:extLst>
      <p:ext uri="{BB962C8B-B14F-4D97-AF65-F5344CB8AC3E}">
        <p14:creationId xmlns:p14="http://schemas.microsoft.com/office/powerpoint/2010/main" val="2816790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34C6C-99A8-754E-9F05-A558FD1548EB}"/>
              </a:ext>
            </a:extLst>
          </p:cNvPr>
          <p:cNvSpPr>
            <a:spLocks noGrp="1"/>
          </p:cNvSpPr>
          <p:nvPr>
            <p:ph type="title"/>
          </p:nvPr>
        </p:nvSpPr>
        <p:spPr/>
        <p:txBody>
          <a:bodyPr/>
          <a:lstStyle/>
          <a:p>
            <a:r>
              <a:rPr lang="fr-FR"/>
              <a:t>PP in action: coin flip</a:t>
            </a:r>
          </a:p>
        </p:txBody>
      </p:sp>
      <p:sp>
        <p:nvSpPr>
          <p:cNvPr id="3" name="Content Placeholder 2">
            <a:extLst>
              <a:ext uri="{FF2B5EF4-FFF2-40B4-BE49-F238E27FC236}">
                <a16:creationId xmlns:a16="http://schemas.microsoft.com/office/drawing/2014/main" id="{21C1A0D7-A784-124E-BFD5-DBF88B3E35C4}"/>
              </a:ext>
            </a:extLst>
          </p:cNvPr>
          <p:cNvSpPr>
            <a:spLocks noGrp="1"/>
          </p:cNvSpPr>
          <p:nvPr>
            <p:ph idx="1"/>
          </p:nvPr>
        </p:nvSpPr>
        <p:spPr/>
        <p:txBody>
          <a:bodyPr>
            <a:normAutofit fontScale="92500" lnSpcReduction="10000"/>
          </a:bodyPr>
          <a:lstStyle/>
          <a:p>
            <a:pPr marL="0" indent="0">
              <a:buNone/>
            </a:pPr>
            <a:r>
              <a:rPr lang="fr-FR"/>
              <a:t>From data of N trials (flips), can we infer p(X = head) ?</a:t>
            </a:r>
          </a:p>
          <a:p>
            <a:pPr marL="0" indent="0">
              <a:buNone/>
            </a:pPr>
            <a:endParaRPr lang="fr-FR"/>
          </a:p>
          <a:p>
            <a:pPr marL="0" indent="0">
              <a:buNone/>
            </a:pPr>
            <a:r>
              <a:rPr lang="fr-FR"/>
              <a:t>	</a:t>
            </a:r>
            <a:r>
              <a:rPr lang="fr-FR">
                <a:solidFill>
                  <a:srgbClr val="0070C0"/>
                </a:solidFill>
              </a:rPr>
              <a:t>data</a:t>
            </a:r>
            <a:r>
              <a:rPr lang="fr-FR">
                <a:solidFill>
                  <a:srgbClr val="FF0000"/>
                </a:solidFill>
              </a:rPr>
              <a:t> = st.bernoulli.rvs(p, n = </a:t>
            </a:r>
            <a:r>
              <a:rPr lang="fr-FR">
                <a:solidFill>
                  <a:srgbClr val="0070C0"/>
                </a:solidFill>
              </a:rPr>
              <a:t>#trials</a:t>
            </a:r>
            <a:r>
              <a:rPr lang="fr-FR">
                <a:solidFill>
                  <a:srgbClr val="FF0000"/>
                </a:solidFill>
              </a:rPr>
              <a:t>)</a:t>
            </a:r>
          </a:p>
          <a:p>
            <a:pPr marL="0" indent="0">
              <a:buNone/>
            </a:pPr>
            <a:endParaRPr lang="fr-FR">
              <a:solidFill>
                <a:srgbClr val="FF0000"/>
              </a:solidFill>
            </a:endParaRPr>
          </a:p>
          <a:p>
            <a:pPr marL="514350" indent="-514350">
              <a:buFont typeface="+mj-lt"/>
              <a:buAutoNum type="arabicPeriod"/>
            </a:pPr>
            <a:r>
              <a:rPr lang="fr-FR"/>
              <a:t>Model the prior</a:t>
            </a:r>
          </a:p>
          <a:p>
            <a:pPr marL="457200" lvl="1" indent="0">
              <a:buNone/>
            </a:pPr>
            <a:r>
              <a:rPr lang="fr-FR">
                <a:solidFill>
                  <a:srgbClr val="FF0000"/>
                </a:solidFill>
              </a:rPr>
              <a:t>	</a:t>
            </a:r>
            <a:r>
              <a:rPr lang="fr-FR" i="1">
                <a:solidFill>
                  <a:srgbClr val="0070C0"/>
                </a:solidFill>
              </a:rPr>
              <a:t>p</a:t>
            </a:r>
            <a:r>
              <a:rPr lang="fr-FR">
                <a:solidFill>
                  <a:srgbClr val="FF0000"/>
                </a:solidFill>
              </a:rPr>
              <a:t> = pm.Uniform('p', lower = 0, upper = 1)</a:t>
            </a:r>
          </a:p>
          <a:p>
            <a:pPr marL="514350" indent="-514350">
              <a:buFont typeface="+mj-lt"/>
              <a:buAutoNum type="arabicPeriod"/>
            </a:pPr>
            <a:r>
              <a:rPr lang="fr-FR"/>
              <a:t>Model the observed data (likelihood)</a:t>
            </a:r>
          </a:p>
          <a:p>
            <a:pPr marL="457200" lvl="1" indent="0">
              <a:buNone/>
            </a:pPr>
            <a:r>
              <a:rPr lang="fr-FR">
                <a:solidFill>
                  <a:srgbClr val="FF0000"/>
                </a:solidFill>
              </a:rPr>
              <a:t>	y = pm.Binomial('y', n = </a:t>
            </a:r>
            <a:r>
              <a:rPr lang="fr-FR">
                <a:solidFill>
                  <a:srgbClr val="0070C0"/>
                </a:solidFill>
              </a:rPr>
              <a:t>#trials</a:t>
            </a:r>
            <a:r>
              <a:rPr lang="fr-FR">
                <a:solidFill>
                  <a:srgbClr val="FF0000"/>
                </a:solidFill>
              </a:rPr>
              <a:t>, p = </a:t>
            </a:r>
            <a:r>
              <a:rPr lang="fr-FR" i="1">
                <a:solidFill>
                  <a:srgbClr val="0070C0"/>
                </a:solidFill>
              </a:rPr>
              <a:t>p</a:t>
            </a:r>
            <a:r>
              <a:rPr lang="fr-FR" i="1">
                <a:solidFill>
                  <a:srgbClr val="FF0000"/>
                </a:solidFill>
              </a:rPr>
              <a:t>, </a:t>
            </a:r>
            <a:r>
              <a:rPr lang="fr-FR" i="1" u="sng">
                <a:solidFill>
                  <a:srgbClr val="FF0000"/>
                </a:solidFill>
              </a:rPr>
              <a:t>observed = </a:t>
            </a:r>
            <a:r>
              <a:rPr lang="fr-FR" i="1" u="sng">
                <a:solidFill>
                  <a:srgbClr val="0070C0"/>
                </a:solidFill>
              </a:rPr>
              <a:t>data</a:t>
            </a:r>
            <a:r>
              <a:rPr lang="fr-FR">
                <a:solidFill>
                  <a:srgbClr val="FF0000"/>
                </a:solidFill>
              </a:rPr>
              <a:t>)</a:t>
            </a:r>
          </a:p>
          <a:p>
            <a:pPr marL="514350" indent="-514350">
              <a:buFont typeface="+mj-lt"/>
              <a:buAutoNum type="arabicPeriod"/>
            </a:pPr>
            <a:r>
              <a:rPr lang="fr-FR"/>
              <a:t>Sample the posterior distribution</a:t>
            </a:r>
          </a:p>
          <a:p>
            <a:pPr marL="457200" lvl="1" indent="0">
              <a:buNone/>
            </a:pPr>
            <a:r>
              <a:rPr lang="fr-FR">
                <a:solidFill>
                  <a:srgbClr val="FF0000"/>
                </a:solidFill>
              </a:rPr>
              <a:t>	trace = pm.sample(&lt;Number of samples&gt;, step = &lt;Sampler&gt;, …. )</a:t>
            </a:r>
            <a:br>
              <a:rPr lang="fr-FR">
                <a:solidFill>
                  <a:srgbClr val="FF0000"/>
                </a:solidFill>
              </a:rPr>
            </a:br>
            <a:endParaRPr lang="fr-FR">
              <a:solidFill>
                <a:srgbClr val="FF0000"/>
              </a:solidFill>
            </a:endParaRPr>
          </a:p>
          <a:p>
            <a:endParaRPr lang="fr-FR"/>
          </a:p>
          <a:p>
            <a:pPr marL="0" indent="0">
              <a:buNone/>
            </a:pPr>
            <a:endParaRPr lang="fr-FR"/>
          </a:p>
          <a:p>
            <a:endParaRPr lang="fr-FR"/>
          </a:p>
        </p:txBody>
      </p:sp>
    </p:spTree>
    <p:extLst>
      <p:ext uri="{BB962C8B-B14F-4D97-AF65-F5344CB8AC3E}">
        <p14:creationId xmlns:p14="http://schemas.microsoft.com/office/powerpoint/2010/main" val="2234495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637BD-EF42-9F4C-959D-419D19D78A08}"/>
              </a:ext>
            </a:extLst>
          </p:cNvPr>
          <p:cNvSpPr>
            <a:spLocks noGrp="1"/>
          </p:cNvSpPr>
          <p:nvPr>
            <p:ph type="title"/>
          </p:nvPr>
        </p:nvSpPr>
        <p:spPr/>
        <p:txBody>
          <a:bodyPr/>
          <a:lstStyle/>
          <a:p>
            <a:r>
              <a:rPr lang="fr-FR"/>
              <a:t>Coin flip: MLE</a:t>
            </a:r>
          </a:p>
        </p:txBody>
      </p:sp>
      <p:sp>
        <p:nvSpPr>
          <p:cNvPr id="3" name="Content Placeholder 2">
            <a:extLst>
              <a:ext uri="{FF2B5EF4-FFF2-40B4-BE49-F238E27FC236}">
                <a16:creationId xmlns:a16="http://schemas.microsoft.com/office/drawing/2014/main" id="{02FAE3D1-43E9-D74B-A861-277F0D806D85}"/>
              </a:ext>
            </a:extLst>
          </p:cNvPr>
          <p:cNvSpPr>
            <a:spLocks noGrp="1"/>
          </p:cNvSpPr>
          <p:nvPr>
            <p:ph sz="half" idx="1"/>
          </p:nvPr>
        </p:nvSpPr>
        <p:spPr/>
        <p:txBody>
          <a:bodyPr/>
          <a:lstStyle/>
          <a:p>
            <a:r>
              <a:rPr lang="fr-FR"/>
              <a:t>Max Likelihood</a:t>
            </a:r>
          </a:p>
          <a:p>
            <a:r>
              <a:rPr lang="en-US"/>
              <a:t>MLE(</a:t>
            </a:r>
            <a:r>
              <a:rPr lang="el-GR"/>
              <a:t>θ)</a:t>
            </a:r>
            <a:r>
              <a:rPr lang="en-US"/>
              <a:t> = P(x1,x2,...,xn|</a:t>
            </a:r>
            <a:r>
              <a:rPr lang="el-GR"/>
              <a:t>θ)</a:t>
            </a:r>
            <a:endParaRPr lang="en-US"/>
          </a:p>
          <a:p>
            <a:endParaRPr lang="en-US"/>
          </a:p>
          <a:p>
            <a:r>
              <a:rPr lang="en-US"/>
              <a:t>see </a:t>
            </a:r>
            <a:r>
              <a:rPr lang="en-US">
                <a:hlinkClick r:id="rId2"/>
              </a:rPr>
              <a:t>https://alfan-farizki.blogspot.com/2015/07/pymc-tutorial-bayesian-parameter.html</a:t>
            </a:r>
            <a:r>
              <a:rPr lang="en-US"/>
              <a:t> for equations</a:t>
            </a:r>
            <a:br>
              <a:rPr lang="el-GR"/>
            </a:br>
            <a:endParaRPr lang="fr-FR"/>
          </a:p>
        </p:txBody>
      </p:sp>
      <p:sp>
        <p:nvSpPr>
          <p:cNvPr id="4" name="Content Placeholder 3">
            <a:extLst>
              <a:ext uri="{FF2B5EF4-FFF2-40B4-BE49-F238E27FC236}">
                <a16:creationId xmlns:a16="http://schemas.microsoft.com/office/drawing/2014/main" id="{E494A8DA-23AF-254A-908E-D84BC864F72F}"/>
              </a:ext>
            </a:extLst>
          </p:cNvPr>
          <p:cNvSpPr>
            <a:spLocks noGrp="1"/>
          </p:cNvSpPr>
          <p:nvPr>
            <p:ph sz="half" idx="2"/>
          </p:nvPr>
        </p:nvSpPr>
        <p:spPr/>
        <p:txBody>
          <a:bodyPr/>
          <a:lstStyle/>
          <a:p>
            <a:r>
              <a:rPr lang="fr-FR"/>
              <a:t>Stat: CHi-test</a:t>
            </a:r>
          </a:p>
        </p:txBody>
      </p:sp>
    </p:spTree>
    <p:extLst>
      <p:ext uri="{BB962C8B-B14F-4D97-AF65-F5344CB8AC3E}">
        <p14:creationId xmlns:p14="http://schemas.microsoft.com/office/powerpoint/2010/main" val="240060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132DA-FB52-FC47-95C4-EAAD8556AD14}"/>
              </a:ext>
            </a:extLst>
          </p:cNvPr>
          <p:cNvSpPr>
            <a:spLocks noGrp="1"/>
          </p:cNvSpPr>
          <p:nvPr>
            <p:ph type="title"/>
          </p:nvPr>
        </p:nvSpPr>
        <p:spPr/>
        <p:txBody>
          <a:bodyPr/>
          <a:lstStyle/>
          <a:p>
            <a:r>
              <a:rPr lang="fr-FR"/>
              <a:t>Coin Flip - Bayes</a:t>
            </a:r>
          </a:p>
        </p:txBody>
      </p:sp>
      <p:sp>
        <p:nvSpPr>
          <p:cNvPr id="3" name="Content Placeholder 2">
            <a:extLst>
              <a:ext uri="{FF2B5EF4-FFF2-40B4-BE49-F238E27FC236}">
                <a16:creationId xmlns:a16="http://schemas.microsoft.com/office/drawing/2014/main" id="{E3C65BFB-EB0D-7446-8276-DA87B4BB4BDA}"/>
              </a:ext>
            </a:extLst>
          </p:cNvPr>
          <p:cNvSpPr>
            <a:spLocks noGrp="1"/>
          </p:cNvSpPr>
          <p:nvPr>
            <p:ph sz="half" idx="1"/>
          </p:nvPr>
        </p:nvSpPr>
        <p:spPr/>
        <p:txBody>
          <a:bodyPr/>
          <a:lstStyle/>
          <a:p>
            <a:r>
              <a:rPr lang="en-US"/>
              <a:t>P(</a:t>
            </a:r>
            <a:r>
              <a:rPr lang="el-GR"/>
              <a:t>θ|</a:t>
            </a:r>
            <a:r>
              <a:rPr lang="en-US"/>
              <a:t>x1,x2,...,xn)∝P(</a:t>
            </a:r>
            <a:r>
              <a:rPr lang="el-GR"/>
              <a:t>θ)</a:t>
            </a:r>
            <a:r>
              <a:rPr lang="en-US"/>
              <a:t>P(x1,x2,...,xn|</a:t>
            </a:r>
            <a:r>
              <a:rPr lang="el-GR"/>
              <a:t>θ)</a:t>
            </a:r>
            <a:br>
              <a:rPr lang="el-GR"/>
            </a:br>
            <a:r>
              <a:rPr lang="en-US"/>
              <a:t>Proportionel au MLE</a:t>
            </a:r>
          </a:p>
          <a:p>
            <a:endParaRPr lang="en-US"/>
          </a:p>
          <a:p>
            <a:r>
              <a:rPr lang="en-US"/>
              <a:t>Estimator de Bayes</a:t>
            </a:r>
          </a:p>
          <a:p>
            <a:r>
              <a:rPr lang="el-GR"/>
              <a:t>θ̂ =</a:t>
            </a:r>
            <a:r>
              <a:rPr lang="en-US"/>
              <a:t>E[</a:t>
            </a:r>
            <a:r>
              <a:rPr lang="el-GR"/>
              <a:t>θ|</a:t>
            </a:r>
            <a:r>
              <a:rPr lang="en-US"/>
              <a:t>x1,x2,...,xn]</a:t>
            </a:r>
            <a:br>
              <a:rPr lang="en-US"/>
            </a:br>
            <a:endParaRPr lang="fr-FR"/>
          </a:p>
        </p:txBody>
      </p:sp>
      <p:sp>
        <p:nvSpPr>
          <p:cNvPr id="4" name="Content Placeholder 3">
            <a:extLst>
              <a:ext uri="{FF2B5EF4-FFF2-40B4-BE49-F238E27FC236}">
                <a16:creationId xmlns:a16="http://schemas.microsoft.com/office/drawing/2014/main" id="{A76251E9-F8F1-1D4D-A9F0-7AD24AB8F2D8}"/>
              </a:ext>
            </a:extLst>
          </p:cNvPr>
          <p:cNvSpPr>
            <a:spLocks noGrp="1"/>
          </p:cNvSpPr>
          <p:nvPr>
            <p:ph sz="half" idx="2"/>
          </p:nvPr>
        </p:nvSpPr>
        <p:spPr/>
        <p:txBody>
          <a:bodyPr/>
          <a:lstStyle/>
          <a:p>
            <a:r>
              <a:rPr lang="fr-FR"/>
              <a:t>When N -&gt; INF</a:t>
            </a:r>
          </a:p>
          <a:p>
            <a:r>
              <a:rPr lang="fr-FR"/>
              <a:t>Bayes ~ MLE</a:t>
            </a:r>
          </a:p>
          <a:p>
            <a:r>
              <a:rPr lang="en-US"/>
              <a:t>Hierarchical Bayesian Model</a:t>
            </a:r>
            <a:endParaRPr lang="fr-FR"/>
          </a:p>
        </p:txBody>
      </p:sp>
      <p:sp>
        <p:nvSpPr>
          <p:cNvPr id="5" name="TextBox 4">
            <a:extLst>
              <a:ext uri="{FF2B5EF4-FFF2-40B4-BE49-F238E27FC236}">
                <a16:creationId xmlns:a16="http://schemas.microsoft.com/office/drawing/2014/main" id="{25AC7ED1-150C-8645-99BE-2182A91144C5}"/>
              </a:ext>
            </a:extLst>
          </p:cNvPr>
          <p:cNvSpPr txBox="1"/>
          <p:nvPr/>
        </p:nvSpPr>
        <p:spPr>
          <a:xfrm>
            <a:off x="1649506" y="5898776"/>
            <a:ext cx="10313401" cy="923330"/>
          </a:xfrm>
          <a:prstGeom prst="rect">
            <a:avLst/>
          </a:prstGeom>
          <a:noFill/>
        </p:spPr>
        <p:txBody>
          <a:bodyPr wrap="none" rtlCol="0">
            <a:spAutoFit/>
          </a:bodyPr>
          <a:lstStyle/>
          <a:p>
            <a:r>
              <a:rPr lang="fr-FR"/>
              <a:t>Analytical approach </a:t>
            </a:r>
          </a:p>
          <a:p>
            <a:r>
              <a:rPr lang="en-US"/>
              <a:t>Bayesian Inference of a Binomial Proportion - The Analytical Approach</a:t>
            </a:r>
          </a:p>
          <a:p>
            <a:r>
              <a:rPr lang="en-US">
                <a:hlinkClick r:id="rId2"/>
              </a:rPr>
              <a:t>https://www.quantstart.com/articles/Bayesian-Inference-of-a-Binomial-Proportion-The-Analytical-Approach</a:t>
            </a:r>
            <a:r>
              <a:rPr lang="en-US"/>
              <a:t> </a:t>
            </a:r>
            <a:endParaRPr lang="fr-FR"/>
          </a:p>
        </p:txBody>
      </p:sp>
    </p:spTree>
    <p:extLst>
      <p:ext uri="{BB962C8B-B14F-4D97-AF65-F5344CB8AC3E}">
        <p14:creationId xmlns:p14="http://schemas.microsoft.com/office/powerpoint/2010/main" val="3402435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79D7-FEBA-1A42-9FCB-9BFE12CC040D}"/>
              </a:ext>
            </a:extLst>
          </p:cNvPr>
          <p:cNvSpPr>
            <a:spLocks noGrp="1"/>
          </p:cNvSpPr>
          <p:nvPr>
            <p:ph type="title"/>
          </p:nvPr>
        </p:nvSpPr>
        <p:spPr/>
        <p:txBody>
          <a:bodyPr/>
          <a:lstStyle/>
          <a:p>
            <a:r>
              <a:rPr lang="fr-FR"/>
              <a:t>Coin flip with PyMC3</a:t>
            </a:r>
          </a:p>
        </p:txBody>
      </p:sp>
      <p:sp>
        <p:nvSpPr>
          <p:cNvPr id="3" name="Content Placeholder 2">
            <a:extLst>
              <a:ext uri="{FF2B5EF4-FFF2-40B4-BE49-F238E27FC236}">
                <a16:creationId xmlns:a16="http://schemas.microsoft.com/office/drawing/2014/main" id="{4952B573-29F8-0F4D-A551-E735F9911700}"/>
              </a:ext>
            </a:extLst>
          </p:cNvPr>
          <p:cNvSpPr>
            <a:spLocks noGrp="1"/>
          </p:cNvSpPr>
          <p:nvPr>
            <p:ph sz="half" idx="1"/>
          </p:nvPr>
        </p:nvSpPr>
        <p:spPr/>
        <p:txBody>
          <a:bodyPr/>
          <a:lstStyle/>
          <a:p>
            <a:r>
              <a:rPr lang="fr-FR"/>
              <a:t>Code structure</a:t>
            </a:r>
          </a:p>
        </p:txBody>
      </p:sp>
      <p:sp>
        <p:nvSpPr>
          <p:cNvPr id="4" name="Content Placeholder 3">
            <a:extLst>
              <a:ext uri="{FF2B5EF4-FFF2-40B4-BE49-F238E27FC236}">
                <a16:creationId xmlns:a16="http://schemas.microsoft.com/office/drawing/2014/main" id="{F2B47364-5E9D-9E4A-971C-42BDBF0B1264}"/>
              </a:ext>
            </a:extLst>
          </p:cNvPr>
          <p:cNvSpPr>
            <a:spLocks noGrp="1"/>
          </p:cNvSpPr>
          <p:nvPr>
            <p:ph sz="half" idx="2"/>
          </p:nvPr>
        </p:nvSpPr>
        <p:spPr/>
        <p:txBody>
          <a:bodyPr/>
          <a:lstStyle/>
          <a:p>
            <a:r>
              <a:rPr lang="fr-FR"/>
              <a:t>Modelisation</a:t>
            </a:r>
          </a:p>
          <a:p>
            <a:r>
              <a:rPr lang="fr-FR"/>
              <a:t>theta ~ Uniform</a:t>
            </a:r>
          </a:p>
          <a:p>
            <a:endParaRPr lang="fr-FR"/>
          </a:p>
          <a:p>
            <a:r>
              <a:rPr lang="fr-FR"/>
              <a:t>=&gt; TD: reutiliser le code ne modifiant la modelisation de theta. Prendre Beta distribution</a:t>
            </a:r>
          </a:p>
          <a:p>
            <a:r>
              <a:rPr lang="fr-FR"/>
              <a:t>Comparer avec MLE</a:t>
            </a:r>
          </a:p>
        </p:txBody>
      </p:sp>
      <p:sp>
        <p:nvSpPr>
          <p:cNvPr id="5" name="TextBox 4">
            <a:extLst>
              <a:ext uri="{FF2B5EF4-FFF2-40B4-BE49-F238E27FC236}">
                <a16:creationId xmlns:a16="http://schemas.microsoft.com/office/drawing/2014/main" id="{E4E0343E-E0BD-BA4D-8309-91DED43976A7}"/>
              </a:ext>
            </a:extLst>
          </p:cNvPr>
          <p:cNvSpPr txBox="1"/>
          <p:nvPr/>
        </p:nvSpPr>
        <p:spPr>
          <a:xfrm>
            <a:off x="636494" y="5665694"/>
            <a:ext cx="11000640" cy="646331"/>
          </a:xfrm>
          <a:prstGeom prst="rect">
            <a:avLst/>
          </a:prstGeom>
          <a:noFill/>
        </p:spPr>
        <p:txBody>
          <a:bodyPr wrap="none" rtlCol="0">
            <a:spAutoFit/>
          </a:bodyPr>
          <a:lstStyle/>
          <a:p>
            <a:r>
              <a:rPr lang="fr-FR"/>
              <a:t>voir partie appliqué de </a:t>
            </a:r>
          </a:p>
          <a:p>
            <a:r>
              <a:rPr lang="fr-FR">
                <a:hlinkClick r:id="rId2"/>
              </a:rPr>
              <a:t>https://www.quantstart.com/articles/Markov-Chain-Monte-Carlo-for-Bayesian-Inference-The-Metropolis-Algorithm</a:t>
            </a:r>
            <a:r>
              <a:rPr lang="fr-FR"/>
              <a:t> </a:t>
            </a:r>
          </a:p>
        </p:txBody>
      </p:sp>
    </p:spTree>
    <p:extLst>
      <p:ext uri="{BB962C8B-B14F-4D97-AF65-F5344CB8AC3E}">
        <p14:creationId xmlns:p14="http://schemas.microsoft.com/office/powerpoint/2010/main" val="880379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A47F4-95A3-AB47-AF08-BE6F239FEC7D}"/>
              </a:ext>
            </a:extLst>
          </p:cNvPr>
          <p:cNvSpPr>
            <a:spLocks noGrp="1"/>
          </p:cNvSpPr>
          <p:nvPr>
            <p:ph type="title"/>
          </p:nvPr>
        </p:nvSpPr>
        <p:spPr/>
        <p:txBody>
          <a:bodyPr/>
          <a:lstStyle/>
          <a:p>
            <a:r>
              <a:rPr lang="fr-FR"/>
              <a:t>Errors</a:t>
            </a:r>
          </a:p>
        </p:txBody>
      </p:sp>
      <p:sp>
        <p:nvSpPr>
          <p:cNvPr id="3" name="Content Placeholder 2">
            <a:extLst>
              <a:ext uri="{FF2B5EF4-FFF2-40B4-BE49-F238E27FC236}">
                <a16:creationId xmlns:a16="http://schemas.microsoft.com/office/drawing/2014/main" id="{D05698D3-C222-3E4B-92A9-653203358D3B}"/>
              </a:ext>
            </a:extLst>
          </p:cNvPr>
          <p:cNvSpPr>
            <a:spLocks noGrp="1"/>
          </p:cNvSpPr>
          <p:nvPr>
            <p:ph sz="half" idx="1"/>
          </p:nvPr>
        </p:nvSpPr>
        <p:spPr/>
        <p:txBody>
          <a:bodyPr/>
          <a:lstStyle/>
          <a:p>
            <a:r>
              <a:rPr lang="en-US"/>
              <a:t>The number of effective samples is smaller than 10% for some parameters.</a:t>
            </a:r>
            <a:endParaRPr lang="fr-FR"/>
          </a:p>
        </p:txBody>
      </p:sp>
      <p:sp>
        <p:nvSpPr>
          <p:cNvPr id="4" name="Content Placeholder 3">
            <a:extLst>
              <a:ext uri="{FF2B5EF4-FFF2-40B4-BE49-F238E27FC236}">
                <a16:creationId xmlns:a16="http://schemas.microsoft.com/office/drawing/2014/main" id="{183BEA52-5DE8-8844-8199-FE4F2443B614}"/>
              </a:ext>
            </a:extLst>
          </p:cNvPr>
          <p:cNvSpPr>
            <a:spLocks noGrp="1"/>
          </p:cNvSpPr>
          <p:nvPr>
            <p:ph sz="half" idx="2"/>
          </p:nvPr>
        </p:nvSpPr>
        <p:spPr/>
        <p:txBody>
          <a:bodyPr/>
          <a:lstStyle/>
          <a:p>
            <a:r>
              <a:rPr lang="en-US"/>
              <a:t>A low number of effective samples is usually an indication of strong autocorrelation in the chain</a:t>
            </a:r>
          </a:p>
          <a:p>
            <a:r>
              <a:rPr lang="en-US"/>
              <a:t>Use an efficient sampler like NUTS inseatd of Metropolis</a:t>
            </a:r>
          </a:p>
          <a:p>
            <a:r>
              <a:rPr lang="en-US"/>
              <a:t>Tweak the acceptance probability </a:t>
            </a:r>
            <a:endParaRPr lang="fr-FR"/>
          </a:p>
        </p:txBody>
      </p:sp>
    </p:spTree>
    <p:extLst>
      <p:ext uri="{BB962C8B-B14F-4D97-AF65-F5344CB8AC3E}">
        <p14:creationId xmlns:p14="http://schemas.microsoft.com/office/powerpoint/2010/main" val="2955794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C83AD-F398-8E41-AA27-6E59E2E4F6F7}"/>
              </a:ext>
            </a:extLst>
          </p:cNvPr>
          <p:cNvSpPr>
            <a:spLocks noGrp="1"/>
          </p:cNvSpPr>
          <p:nvPr>
            <p:ph type="title"/>
          </p:nvPr>
        </p:nvSpPr>
        <p:spPr/>
        <p:txBody>
          <a:bodyPr/>
          <a:lstStyle/>
          <a:p>
            <a:r>
              <a:rPr lang="fr-FR"/>
              <a:t>pm.summary</a:t>
            </a:r>
          </a:p>
        </p:txBody>
      </p:sp>
      <p:sp>
        <p:nvSpPr>
          <p:cNvPr id="3" name="Content Placeholder 2">
            <a:extLst>
              <a:ext uri="{FF2B5EF4-FFF2-40B4-BE49-F238E27FC236}">
                <a16:creationId xmlns:a16="http://schemas.microsoft.com/office/drawing/2014/main" id="{929C26CF-94DD-8447-B631-1C4DC2ADCBFB}"/>
              </a:ext>
            </a:extLst>
          </p:cNvPr>
          <p:cNvSpPr>
            <a:spLocks noGrp="1"/>
          </p:cNvSpPr>
          <p:nvPr>
            <p:ph sz="half" idx="1"/>
          </p:nvPr>
        </p:nvSpPr>
        <p:spPr/>
        <p:txBody>
          <a:bodyPr/>
          <a:lstStyle/>
          <a:p>
            <a:endParaRPr lang="fr-FR"/>
          </a:p>
        </p:txBody>
      </p:sp>
      <p:sp>
        <p:nvSpPr>
          <p:cNvPr id="4" name="Content Placeholder 3">
            <a:extLst>
              <a:ext uri="{FF2B5EF4-FFF2-40B4-BE49-F238E27FC236}">
                <a16:creationId xmlns:a16="http://schemas.microsoft.com/office/drawing/2014/main" id="{689AE252-841D-FC47-8C82-F357DACA03F5}"/>
              </a:ext>
            </a:extLst>
          </p:cNvPr>
          <p:cNvSpPr>
            <a:spLocks noGrp="1"/>
          </p:cNvSpPr>
          <p:nvPr>
            <p:ph sz="half" idx="2"/>
          </p:nvPr>
        </p:nvSpPr>
        <p:spPr/>
        <p:txBody>
          <a:bodyPr/>
          <a:lstStyle/>
          <a:p>
            <a:r>
              <a:rPr lang="en-US"/>
              <a:t>eff_n, which stands for effective number of samples</a:t>
            </a:r>
            <a:endParaRPr lang="fr-FR"/>
          </a:p>
        </p:txBody>
      </p:sp>
    </p:spTree>
    <p:extLst>
      <p:ext uri="{BB962C8B-B14F-4D97-AF65-F5344CB8AC3E}">
        <p14:creationId xmlns:p14="http://schemas.microsoft.com/office/powerpoint/2010/main" val="1172474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3E18-D0FC-8F4B-8B8C-1803B60CC308}"/>
              </a:ext>
            </a:extLst>
          </p:cNvPr>
          <p:cNvSpPr>
            <a:spLocks noGrp="1"/>
          </p:cNvSpPr>
          <p:nvPr>
            <p:ph type="ctrTitle"/>
          </p:nvPr>
        </p:nvSpPr>
        <p:spPr/>
        <p:txBody>
          <a:bodyPr/>
          <a:lstStyle/>
          <a:p>
            <a:r>
              <a:rPr lang="fr-FR"/>
              <a:t>Gaussian</a:t>
            </a:r>
          </a:p>
        </p:txBody>
      </p:sp>
      <p:sp>
        <p:nvSpPr>
          <p:cNvPr id="3" name="Subtitle 2">
            <a:extLst>
              <a:ext uri="{FF2B5EF4-FFF2-40B4-BE49-F238E27FC236}">
                <a16:creationId xmlns:a16="http://schemas.microsoft.com/office/drawing/2014/main" id="{9D029B88-4835-9F48-B3C9-C0F872364954}"/>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004473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946B-D3FD-2E48-99F4-BFEFAF1E7520}"/>
              </a:ext>
            </a:extLst>
          </p:cNvPr>
          <p:cNvSpPr>
            <a:spLocks noGrp="1"/>
          </p:cNvSpPr>
          <p:nvPr>
            <p:ph type="title"/>
          </p:nvPr>
        </p:nvSpPr>
        <p:spPr/>
        <p:txBody>
          <a:bodyPr/>
          <a:lstStyle/>
          <a:p>
            <a:r>
              <a:rPr lang="fr-FR"/>
              <a:t>Exercice</a:t>
            </a:r>
          </a:p>
        </p:txBody>
      </p:sp>
      <p:sp>
        <p:nvSpPr>
          <p:cNvPr id="3" name="Content Placeholder 2">
            <a:extLst>
              <a:ext uri="{FF2B5EF4-FFF2-40B4-BE49-F238E27FC236}">
                <a16:creationId xmlns:a16="http://schemas.microsoft.com/office/drawing/2014/main" id="{A597FBEF-3434-3A4C-B860-73461588C789}"/>
              </a:ext>
            </a:extLst>
          </p:cNvPr>
          <p:cNvSpPr>
            <a:spLocks noGrp="1"/>
          </p:cNvSpPr>
          <p:nvPr>
            <p:ph idx="1"/>
          </p:nvPr>
        </p:nvSpPr>
        <p:spPr/>
        <p:txBody>
          <a:bodyPr/>
          <a:lstStyle/>
          <a:p>
            <a:r>
              <a:rPr lang="fr-FR"/>
              <a:t>Generate N(mu, sigma)</a:t>
            </a:r>
          </a:p>
          <a:p>
            <a:r>
              <a:rPr lang="fr-FR"/>
              <a:t>Estimate mu and sigma</a:t>
            </a:r>
          </a:p>
          <a:p>
            <a:pPr lvl="1"/>
            <a:r>
              <a:rPr lang="fr-FR"/>
              <a:t>prior mu, sigma : uniform</a:t>
            </a:r>
          </a:p>
          <a:p>
            <a:pPr lvl="1"/>
            <a:r>
              <a:rPr lang="fr-FR"/>
              <a:t>likelihood: N(mu, sigma, observed = data)</a:t>
            </a:r>
          </a:p>
          <a:p>
            <a:pPr lvl="1"/>
            <a:r>
              <a:rPr lang="fr-FR"/>
              <a:t>sample</a:t>
            </a:r>
          </a:p>
          <a:p>
            <a:pPr lvl="1"/>
            <a:endParaRPr lang="fr-FR"/>
          </a:p>
        </p:txBody>
      </p:sp>
    </p:spTree>
    <p:extLst>
      <p:ext uri="{BB962C8B-B14F-4D97-AF65-F5344CB8AC3E}">
        <p14:creationId xmlns:p14="http://schemas.microsoft.com/office/powerpoint/2010/main" val="4168357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7343-14BE-B441-8CDC-4D9CCE90B10F}"/>
              </a:ext>
            </a:extLst>
          </p:cNvPr>
          <p:cNvSpPr>
            <a:spLocks noGrp="1"/>
          </p:cNvSpPr>
          <p:nvPr>
            <p:ph type="title"/>
          </p:nvPr>
        </p:nvSpPr>
        <p:spPr/>
        <p:txBody>
          <a:bodyPr/>
          <a:lstStyle/>
          <a:p>
            <a:r>
              <a:rPr lang="fr-FR"/>
              <a:t>Probabilistic programming</a:t>
            </a:r>
          </a:p>
        </p:txBody>
      </p:sp>
      <p:sp>
        <p:nvSpPr>
          <p:cNvPr id="3" name="Content Placeholder 2">
            <a:extLst>
              <a:ext uri="{FF2B5EF4-FFF2-40B4-BE49-F238E27FC236}">
                <a16:creationId xmlns:a16="http://schemas.microsoft.com/office/drawing/2014/main" id="{BE7AB112-06DC-714E-B13C-9968F2A69713}"/>
              </a:ext>
            </a:extLst>
          </p:cNvPr>
          <p:cNvSpPr>
            <a:spLocks noGrp="1"/>
          </p:cNvSpPr>
          <p:nvPr>
            <p:ph sz="half" idx="1"/>
          </p:nvPr>
        </p:nvSpPr>
        <p:spPr>
          <a:xfrm>
            <a:off x="838200" y="1446462"/>
            <a:ext cx="5257800" cy="3208712"/>
          </a:xfrm>
        </p:spPr>
        <p:txBody>
          <a:bodyPr/>
          <a:lstStyle/>
          <a:p>
            <a:r>
              <a:rPr lang="fr-FR"/>
              <a:t>Program with variables as distributions</a:t>
            </a:r>
          </a:p>
          <a:p>
            <a:r>
              <a:rPr lang="fr-FR"/>
              <a:t>Bayes</a:t>
            </a:r>
          </a:p>
          <a:p>
            <a:r>
              <a:rPr lang="fr-FR"/>
              <a:t>Understanding</a:t>
            </a:r>
          </a:p>
          <a:p>
            <a:r>
              <a:rPr lang="fr-FR"/>
              <a:t>Confidence intervals</a:t>
            </a:r>
          </a:p>
          <a:p>
            <a:r>
              <a:rPr lang="fr-FR"/>
              <a:t>Small data</a:t>
            </a:r>
          </a:p>
          <a:p>
            <a:endParaRPr lang="fr-FR"/>
          </a:p>
        </p:txBody>
      </p:sp>
      <p:pic>
        <p:nvPicPr>
          <p:cNvPr id="6" name="Picture 5">
            <a:extLst>
              <a:ext uri="{FF2B5EF4-FFF2-40B4-BE49-F238E27FC236}">
                <a16:creationId xmlns:a16="http://schemas.microsoft.com/office/drawing/2014/main" id="{8C519EF6-847D-7040-AB37-D0A8B69A920D}"/>
              </a:ext>
            </a:extLst>
          </p:cNvPr>
          <p:cNvPicPr>
            <a:picLocks noChangeAspect="1"/>
          </p:cNvPicPr>
          <p:nvPr/>
        </p:nvPicPr>
        <p:blipFill>
          <a:blip r:embed="rId2"/>
          <a:stretch>
            <a:fillRect/>
          </a:stretch>
        </p:blipFill>
        <p:spPr>
          <a:xfrm>
            <a:off x="6040576" y="3414196"/>
            <a:ext cx="3301115" cy="1183195"/>
          </a:xfrm>
          <a:prstGeom prst="rect">
            <a:avLst/>
          </a:prstGeom>
        </p:spPr>
      </p:pic>
      <p:sp>
        <p:nvSpPr>
          <p:cNvPr id="4" name="Rectangle 3">
            <a:extLst>
              <a:ext uri="{FF2B5EF4-FFF2-40B4-BE49-F238E27FC236}">
                <a16:creationId xmlns:a16="http://schemas.microsoft.com/office/drawing/2014/main" id="{B465AE97-3B5A-DE42-92FC-77B3DDB3FC5E}"/>
              </a:ext>
            </a:extLst>
          </p:cNvPr>
          <p:cNvSpPr/>
          <p:nvPr/>
        </p:nvSpPr>
        <p:spPr>
          <a:xfrm>
            <a:off x="7691134" y="465495"/>
            <a:ext cx="2551416" cy="2585323"/>
          </a:xfrm>
          <a:prstGeom prst="rect">
            <a:avLst/>
          </a:prstGeom>
        </p:spPr>
        <p:txBody>
          <a:bodyPr wrap="square">
            <a:spAutoFit/>
          </a:bodyPr>
          <a:lstStyle/>
          <a:p>
            <a:pPr>
              <a:buFont typeface="+mj-lt"/>
              <a:buAutoNum type="arabicPeriod"/>
            </a:pPr>
            <a:r>
              <a:rPr lang="en-US" b="0" i="0">
                <a:solidFill>
                  <a:srgbClr val="525252"/>
                </a:solidFill>
                <a:effectLst/>
                <a:latin typeface="lato"/>
                <a:hlinkClick r:id="rId3"/>
              </a:rPr>
              <a:t>Stan</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4"/>
              </a:rPr>
              <a:t>PyMC3</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5"/>
              </a:rPr>
              <a:t>Pyro</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6"/>
              </a:rPr>
              <a:t>Tensorflow Probability</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7"/>
              </a:rPr>
              <a:t>Edward</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8"/>
              </a:rPr>
              <a:t>Greta</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9"/>
              </a:rPr>
              <a:t>Infer.NET</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10"/>
              </a:rPr>
              <a:t>BUGS</a:t>
            </a:r>
            <a:endParaRPr lang="en-US" b="0" i="0">
              <a:solidFill>
                <a:srgbClr val="343434"/>
              </a:solidFill>
              <a:effectLst/>
              <a:latin typeface="lato"/>
            </a:endParaRPr>
          </a:p>
          <a:p>
            <a:pPr>
              <a:buFont typeface="+mj-lt"/>
              <a:buAutoNum type="arabicPeriod"/>
            </a:pPr>
            <a:r>
              <a:rPr lang="en-US" b="0" i="0">
                <a:solidFill>
                  <a:srgbClr val="525252"/>
                </a:solidFill>
                <a:effectLst/>
                <a:latin typeface="lato"/>
                <a:hlinkClick r:id="rId11"/>
              </a:rPr>
              <a:t>JAGS</a:t>
            </a:r>
            <a:endParaRPr lang="en-US" b="0" i="0">
              <a:solidFill>
                <a:srgbClr val="343434"/>
              </a:solidFill>
              <a:effectLst/>
              <a:latin typeface="lato"/>
            </a:endParaRPr>
          </a:p>
        </p:txBody>
      </p:sp>
      <p:pic>
        <p:nvPicPr>
          <p:cNvPr id="13" name="Picture 12">
            <a:extLst>
              <a:ext uri="{FF2B5EF4-FFF2-40B4-BE49-F238E27FC236}">
                <a16:creationId xmlns:a16="http://schemas.microsoft.com/office/drawing/2014/main" id="{962CC9B1-EABB-D842-B030-2C74C78F13F4}"/>
              </a:ext>
            </a:extLst>
          </p:cNvPr>
          <p:cNvPicPr>
            <a:picLocks noChangeAspect="1"/>
          </p:cNvPicPr>
          <p:nvPr/>
        </p:nvPicPr>
        <p:blipFill>
          <a:blip r:embed="rId12"/>
          <a:stretch>
            <a:fillRect/>
          </a:stretch>
        </p:blipFill>
        <p:spPr>
          <a:xfrm>
            <a:off x="2895536" y="5141969"/>
            <a:ext cx="2760887" cy="1553554"/>
          </a:xfrm>
          <a:prstGeom prst="rect">
            <a:avLst/>
          </a:prstGeom>
        </p:spPr>
      </p:pic>
      <p:pic>
        <p:nvPicPr>
          <p:cNvPr id="15" name="Picture 14">
            <a:extLst>
              <a:ext uri="{FF2B5EF4-FFF2-40B4-BE49-F238E27FC236}">
                <a16:creationId xmlns:a16="http://schemas.microsoft.com/office/drawing/2014/main" id="{E603BFBD-BFF8-774C-AA59-753CC091D66E}"/>
              </a:ext>
            </a:extLst>
          </p:cNvPr>
          <p:cNvPicPr>
            <a:picLocks noChangeAspect="1"/>
          </p:cNvPicPr>
          <p:nvPr/>
        </p:nvPicPr>
        <p:blipFill>
          <a:blip r:embed="rId13"/>
          <a:stretch>
            <a:fillRect/>
          </a:stretch>
        </p:blipFill>
        <p:spPr>
          <a:xfrm>
            <a:off x="6553003" y="5250094"/>
            <a:ext cx="1445429" cy="1445429"/>
          </a:xfrm>
          <a:prstGeom prst="rect">
            <a:avLst/>
          </a:prstGeom>
        </p:spPr>
      </p:pic>
      <p:pic>
        <p:nvPicPr>
          <p:cNvPr id="17" name="Picture 16">
            <a:extLst>
              <a:ext uri="{FF2B5EF4-FFF2-40B4-BE49-F238E27FC236}">
                <a16:creationId xmlns:a16="http://schemas.microsoft.com/office/drawing/2014/main" id="{0A592B55-7E75-ED44-B90A-F81CBB136022}"/>
              </a:ext>
            </a:extLst>
          </p:cNvPr>
          <p:cNvPicPr>
            <a:picLocks noChangeAspect="1"/>
          </p:cNvPicPr>
          <p:nvPr/>
        </p:nvPicPr>
        <p:blipFill>
          <a:blip r:embed="rId14"/>
          <a:stretch>
            <a:fillRect/>
          </a:stretch>
        </p:blipFill>
        <p:spPr>
          <a:xfrm>
            <a:off x="9800246" y="5179011"/>
            <a:ext cx="1553554" cy="1313863"/>
          </a:xfrm>
          <a:prstGeom prst="rect">
            <a:avLst/>
          </a:prstGeom>
        </p:spPr>
      </p:pic>
      <p:pic>
        <p:nvPicPr>
          <p:cNvPr id="19" name="Picture 18">
            <a:extLst>
              <a:ext uri="{FF2B5EF4-FFF2-40B4-BE49-F238E27FC236}">
                <a16:creationId xmlns:a16="http://schemas.microsoft.com/office/drawing/2014/main" id="{DE0BEE7B-8C9E-0344-A0BA-F01899B0C8AC}"/>
              </a:ext>
            </a:extLst>
          </p:cNvPr>
          <p:cNvPicPr>
            <a:picLocks noChangeAspect="1"/>
          </p:cNvPicPr>
          <p:nvPr/>
        </p:nvPicPr>
        <p:blipFill>
          <a:blip r:embed="rId15"/>
          <a:stretch>
            <a:fillRect/>
          </a:stretch>
        </p:blipFill>
        <p:spPr>
          <a:xfrm>
            <a:off x="595117" y="4965512"/>
            <a:ext cx="2014591" cy="2014591"/>
          </a:xfrm>
          <a:prstGeom prst="rect">
            <a:avLst/>
          </a:prstGeom>
        </p:spPr>
      </p:pic>
    </p:spTree>
    <p:extLst>
      <p:ext uri="{BB962C8B-B14F-4D97-AF65-F5344CB8AC3E}">
        <p14:creationId xmlns:p14="http://schemas.microsoft.com/office/powerpoint/2010/main" val="2050821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F51D-D44E-DA44-8E27-25BE545FD407}"/>
              </a:ext>
            </a:extLst>
          </p:cNvPr>
          <p:cNvSpPr>
            <a:spLocks noGrp="1"/>
          </p:cNvSpPr>
          <p:nvPr>
            <p:ph type="ctrTitle"/>
          </p:nvPr>
        </p:nvSpPr>
        <p:spPr/>
        <p:txBody>
          <a:bodyPr/>
          <a:lstStyle/>
          <a:p>
            <a:r>
              <a:rPr lang="fr-FR"/>
              <a:t>Dice rolls</a:t>
            </a:r>
          </a:p>
        </p:txBody>
      </p:sp>
      <p:sp>
        <p:nvSpPr>
          <p:cNvPr id="3" name="Subtitle 2">
            <a:extLst>
              <a:ext uri="{FF2B5EF4-FFF2-40B4-BE49-F238E27FC236}">
                <a16:creationId xmlns:a16="http://schemas.microsoft.com/office/drawing/2014/main" id="{22C59650-F507-F646-8B6A-A8D3610E876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649025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6386-C4FB-0D4F-9524-020F0A590445}"/>
              </a:ext>
            </a:extLst>
          </p:cNvPr>
          <p:cNvSpPr>
            <a:spLocks noGrp="1"/>
          </p:cNvSpPr>
          <p:nvPr>
            <p:ph type="title"/>
          </p:nvPr>
        </p:nvSpPr>
        <p:spPr/>
        <p:txBody>
          <a:bodyPr/>
          <a:lstStyle/>
          <a:p>
            <a:r>
              <a:rPr lang="fr-FR"/>
              <a:t>Multinomial</a:t>
            </a:r>
          </a:p>
        </p:txBody>
      </p:sp>
      <p:sp>
        <p:nvSpPr>
          <p:cNvPr id="3" name="Content Placeholder 2">
            <a:extLst>
              <a:ext uri="{FF2B5EF4-FFF2-40B4-BE49-F238E27FC236}">
                <a16:creationId xmlns:a16="http://schemas.microsoft.com/office/drawing/2014/main" id="{5D596F2F-CB46-734D-A3BF-1C5AC0B7DB60}"/>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486977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F983-E47B-5740-90AC-8098E4FDDAE0}"/>
              </a:ext>
            </a:extLst>
          </p:cNvPr>
          <p:cNvSpPr>
            <a:spLocks noGrp="1"/>
          </p:cNvSpPr>
          <p:nvPr>
            <p:ph type="title"/>
          </p:nvPr>
        </p:nvSpPr>
        <p:spPr/>
        <p:txBody>
          <a:bodyPr/>
          <a:lstStyle/>
          <a:p>
            <a:r>
              <a:rPr lang="fr-FR"/>
              <a:t>Dirichlet</a:t>
            </a:r>
          </a:p>
        </p:txBody>
      </p:sp>
      <p:sp>
        <p:nvSpPr>
          <p:cNvPr id="3" name="Content Placeholder 2">
            <a:extLst>
              <a:ext uri="{FF2B5EF4-FFF2-40B4-BE49-F238E27FC236}">
                <a16:creationId xmlns:a16="http://schemas.microsoft.com/office/drawing/2014/main" id="{B7D993D9-9B3E-BA41-827C-6F40B8AC2785}"/>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10871899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58F82-8C5B-8D4D-9546-DC5640DE6EB8}"/>
              </a:ext>
            </a:extLst>
          </p:cNvPr>
          <p:cNvSpPr>
            <a:spLocks noGrp="1"/>
          </p:cNvSpPr>
          <p:nvPr>
            <p:ph type="title"/>
          </p:nvPr>
        </p:nvSpPr>
        <p:spPr/>
        <p:txBody>
          <a:bodyPr/>
          <a:lstStyle/>
          <a:p>
            <a:r>
              <a:rPr lang="fr-FR"/>
              <a:t>Dice rolls</a:t>
            </a:r>
          </a:p>
        </p:txBody>
      </p:sp>
      <p:sp>
        <p:nvSpPr>
          <p:cNvPr id="3" name="Content Placeholder 2">
            <a:extLst>
              <a:ext uri="{FF2B5EF4-FFF2-40B4-BE49-F238E27FC236}">
                <a16:creationId xmlns:a16="http://schemas.microsoft.com/office/drawing/2014/main" id="{EF81EC23-01E0-3B4A-A725-E647B35E35D7}"/>
              </a:ext>
            </a:extLst>
          </p:cNvPr>
          <p:cNvSpPr>
            <a:spLocks noGrp="1"/>
          </p:cNvSpPr>
          <p:nvPr>
            <p:ph sz="half" idx="1"/>
          </p:nvPr>
        </p:nvSpPr>
        <p:spPr/>
        <p:txBody>
          <a:bodyPr>
            <a:normAutofit fontScale="85000" lnSpcReduction="20000"/>
          </a:bodyPr>
          <a:lstStyle/>
          <a:p>
            <a:r>
              <a:rPr lang="en-US"/>
              <a:t>the </a:t>
            </a:r>
            <a:r>
              <a:rPr lang="en-US" i="1"/>
              <a:t>Multinomial</a:t>
            </a:r>
            <a:r>
              <a:rPr lang="en-US"/>
              <a:t> (i.e. multiple choices) distribution is a generalization of the </a:t>
            </a:r>
            <a:r>
              <a:rPr lang="en-US" i="1"/>
              <a:t>Binomial</a:t>
            </a:r>
            <a:r>
              <a:rPr lang="en-US"/>
              <a:t> distribution (i.e. binary choice), the </a:t>
            </a:r>
            <a:r>
              <a:rPr lang="en-US" i="1"/>
              <a:t>Dirichlet</a:t>
            </a:r>
            <a:r>
              <a:rPr lang="en-US"/>
              <a:t> distribution is a generalization of the </a:t>
            </a:r>
            <a:r>
              <a:rPr lang="en-US" i="1"/>
              <a:t>Beta</a:t>
            </a:r>
            <a:r>
              <a:rPr lang="en-US"/>
              <a:t> distribution.</a:t>
            </a:r>
          </a:p>
          <a:p>
            <a:r>
              <a:rPr lang="en-US"/>
              <a:t>That is, while the </a:t>
            </a:r>
            <a:r>
              <a:rPr lang="en-US" i="1"/>
              <a:t>Beta </a:t>
            </a:r>
            <a:r>
              <a:rPr lang="en-US"/>
              <a:t>distribution models the probability of a </a:t>
            </a:r>
            <a:r>
              <a:rPr lang="en-US" i="1"/>
              <a:t>single</a:t>
            </a:r>
            <a:r>
              <a:rPr lang="en-US"/>
              <a:t> probability p, the </a:t>
            </a:r>
            <a:r>
              <a:rPr lang="en-US" i="1"/>
              <a:t>Dirichlet</a:t>
            </a:r>
            <a:r>
              <a:rPr lang="en-US"/>
              <a:t> models the probabilities of </a:t>
            </a:r>
            <a:r>
              <a:rPr lang="en-US" i="1"/>
              <a:t>multiple</a:t>
            </a:r>
            <a:r>
              <a:rPr lang="en-US"/>
              <a:t>, mutually exclusive choices, parameterized by a which is referred to as the </a:t>
            </a:r>
            <a:r>
              <a:rPr lang="en-US" i="1"/>
              <a:t>concentration</a:t>
            </a:r>
            <a:r>
              <a:rPr lang="en-US"/>
              <a:t> parameter and represents the weights for each choice</a:t>
            </a:r>
            <a:endParaRPr lang="fr-FR"/>
          </a:p>
        </p:txBody>
      </p:sp>
      <p:sp>
        <p:nvSpPr>
          <p:cNvPr id="4" name="Content Placeholder 3">
            <a:extLst>
              <a:ext uri="{FF2B5EF4-FFF2-40B4-BE49-F238E27FC236}">
                <a16:creationId xmlns:a16="http://schemas.microsoft.com/office/drawing/2014/main" id="{00FE06B4-2F72-B842-BF0D-CEA4ED0100F1}"/>
              </a:ext>
            </a:extLst>
          </p:cNvPr>
          <p:cNvSpPr>
            <a:spLocks noGrp="1"/>
          </p:cNvSpPr>
          <p:nvPr>
            <p:ph sz="half" idx="2"/>
          </p:nvPr>
        </p:nvSpPr>
        <p:spPr/>
        <p:txBody>
          <a:bodyPr>
            <a:normAutofit fontScale="85000" lnSpcReduction="20000"/>
          </a:bodyPr>
          <a:lstStyle/>
          <a:p>
            <a:r>
              <a:rPr lang="el-GR"/>
              <a:t>θ∼</a:t>
            </a:r>
            <a:r>
              <a:rPr lang="en-US"/>
              <a:t>Dirichlet(a)</a:t>
            </a:r>
            <a:r>
              <a:rPr lang="el-GR"/>
              <a:t> </a:t>
            </a:r>
            <a:endParaRPr lang="en-US"/>
          </a:p>
          <a:p>
            <a:r>
              <a:rPr lang="en-US"/>
              <a:t>y∼Multinomial(n,</a:t>
            </a:r>
            <a:r>
              <a:rPr lang="el-GR"/>
              <a:t>θ)</a:t>
            </a:r>
          </a:p>
          <a:p>
            <a:br>
              <a:rPr lang="el-GR"/>
            </a:br>
            <a:endParaRPr lang="fr-FR"/>
          </a:p>
        </p:txBody>
      </p:sp>
    </p:spTree>
    <p:extLst>
      <p:ext uri="{BB962C8B-B14F-4D97-AF65-F5344CB8AC3E}">
        <p14:creationId xmlns:p14="http://schemas.microsoft.com/office/powerpoint/2010/main" val="2931674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DBA7-D974-BD48-8772-A45504584C4A}"/>
              </a:ext>
            </a:extLst>
          </p:cNvPr>
          <p:cNvSpPr>
            <a:spLocks noGrp="1"/>
          </p:cNvSpPr>
          <p:nvPr>
            <p:ph type="ctrTitle"/>
          </p:nvPr>
        </p:nvSpPr>
        <p:spPr/>
        <p:txBody>
          <a:bodyPr/>
          <a:lstStyle/>
          <a:p>
            <a:r>
              <a:rPr lang="fr-FR"/>
              <a:t>Polls - TD</a:t>
            </a:r>
          </a:p>
        </p:txBody>
      </p:sp>
      <p:sp>
        <p:nvSpPr>
          <p:cNvPr id="3" name="Subtitle 2">
            <a:extLst>
              <a:ext uri="{FF2B5EF4-FFF2-40B4-BE49-F238E27FC236}">
                <a16:creationId xmlns:a16="http://schemas.microsoft.com/office/drawing/2014/main" id="{DA66D71F-664C-2746-8CCE-5F2E4C39112A}"/>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303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7343-14BE-B441-8CDC-4D9CCE90B10F}"/>
              </a:ext>
            </a:extLst>
          </p:cNvPr>
          <p:cNvSpPr>
            <a:spLocks noGrp="1"/>
          </p:cNvSpPr>
          <p:nvPr>
            <p:ph type="title"/>
          </p:nvPr>
        </p:nvSpPr>
        <p:spPr/>
        <p:txBody>
          <a:bodyPr/>
          <a:lstStyle/>
          <a:p>
            <a:r>
              <a:rPr lang="fr-FR"/>
              <a:t>today</a:t>
            </a:r>
          </a:p>
        </p:txBody>
      </p:sp>
      <p:sp>
        <p:nvSpPr>
          <p:cNvPr id="3" name="Content Placeholder 2">
            <a:extLst>
              <a:ext uri="{FF2B5EF4-FFF2-40B4-BE49-F238E27FC236}">
                <a16:creationId xmlns:a16="http://schemas.microsoft.com/office/drawing/2014/main" id="{BE7AB112-06DC-714E-B13C-9968F2A69713}"/>
              </a:ext>
            </a:extLst>
          </p:cNvPr>
          <p:cNvSpPr>
            <a:spLocks noGrp="1"/>
          </p:cNvSpPr>
          <p:nvPr>
            <p:ph sz="half" idx="1"/>
          </p:nvPr>
        </p:nvSpPr>
        <p:spPr/>
        <p:txBody>
          <a:bodyPr/>
          <a:lstStyle/>
          <a:p>
            <a:r>
              <a:rPr lang="fr-FR"/>
              <a:t>Bayes Rule</a:t>
            </a:r>
          </a:p>
          <a:p>
            <a:r>
              <a:rPr lang="fr-FR"/>
              <a:t>Probabilistic programming</a:t>
            </a:r>
          </a:p>
          <a:p>
            <a:r>
              <a:rPr lang="fr-FR"/>
              <a:t>Probability distributions</a:t>
            </a:r>
          </a:p>
          <a:p>
            <a:r>
              <a:rPr lang="fr-FR"/>
              <a:t>Conjugate prior</a:t>
            </a:r>
          </a:p>
          <a:p>
            <a:r>
              <a:rPr lang="fr-FR"/>
              <a:t>Coin flip</a:t>
            </a:r>
          </a:p>
          <a:p>
            <a:r>
              <a:rPr lang="fr-FR"/>
              <a:t>Dice Rolls</a:t>
            </a:r>
          </a:p>
          <a:p>
            <a:r>
              <a:rPr lang="fr-FR"/>
              <a:t>Polls</a:t>
            </a:r>
          </a:p>
          <a:p>
            <a:endParaRPr lang="fr-FR"/>
          </a:p>
        </p:txBody>
      </p:sp>
      <p:pic>
        <p:nvPicPr>
          <p:cNvPr id="6" name="Picture 5">
            <a:extLst>
              <a:ext uri="{FF2B5EF4-FFF2-40B4-BE49-F238E27FC236}">
                <a16:creationId xmlns:a16="http://schemas.microsoft.com/office/drawing/2014/main" id="{8C519EF6-847D-7040-AB37-D0A8B69A920D}"/>
              </a:ext>
            </a:extLst>
          </p:cNvPr>
          <p:cNvPicPr>
            <a:picLocks noChangeAspect="1"/>
          </p:cNvPicPr>
          <p:nvPr/>
        </p:nvPicPr>
        <p:blipFill>
          <a:blip r:embed="rId2"/>
          <a:stretch>
            <a:fillRect/>
          </a:stretch>
        </p:blipFill>
        <p:spPr>
          <a:xfrm>
            <a:off x="6830060" y="2379882"/>
            <a:ext cx="4523740" cy="1621412"/>
          </a:xfrm>
          <a:prstGeom prst="rect">
            <a:avLst/>
          </a:prstGeom>
        </p:spPr>
      </p:pic>
    </p:spTree>
    <p:extLst>
      <p:ext uri="{BB962C8B-B14F-4D97-AF65-F5344CB8AC3E}">
        <p14:creationId xmlns:p14="http://schemas.microsoft.com/office/powerpoint/2010/main" val="367005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20D-150A-2740-832A-DEC309C06AA2}"/>
              </a:ext>
            </a:extLst>
          </p:cNvPr>
          <p:cNvSpPr>
            <a:spLocks noGrp="1"/>
          </p:cNvSpPr>
          <p:nvPr>
            <p:ph type="ctrTitle"/>
          </p:nvPr>
        </p:nvSpPr>
        <p:spPr/>
        <p:txBody>
          <a:bodyPr/>
          <a:lstStyle/>
          <a:p>
            <a:r>
              <a:rPr lang="fr-FR"/>
              <a:t>Bayes formula</a:t>
            </a:r>
          </a:p>
        </p:txBody>
      </p:sp>
      <p:sp>
        <p:nvSpPr>
          <p:cNvPr id="3" name="Subtitle 2">
            <a:extLst>
              <a:ext uri="{FF2B5EF4-FFF2-40B4-BE49-F238E27FC236}">
                <a16:creationId xmlns:a16="http://schemas.microsoft.com/office/drawing/2014/main" id="{D47217A7-2902-AC43-ADD7-897628E1401D}"/>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4110842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34432</TotalTime>
  <Words>3919</Words>
  <Application>Microsoft Macintosh PowerPoint</Application>
  <PresentationFormat>Widescreen</PresentationFormat>
  <Paragraphs>499</Paragraphs>
  <Slides>74</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74</vt:i4>
      </vt:variant>
    </vt:vector>
  </HeadingPairs>
  <TitlesOfParts>
    <vt:vector size="87" baseType="lpstr">
      <vt:lpstr>-apple-system</vt:lpstr>
      <vt:lpstr>Arial</vt:lpstr>
      <vt:lpstr>Calibri</vt:lpstr>
      <vt:lpstr>Calibri Light</vt:lpstr>
      <vt:lpstr>Courier New</vt:lpstr>
      <vt:lpstr>Georgia</vt:lpstr>
      <vt:lpstr>lato</vt:lpstr>
      <vt:lpstr>Open Sans</vt:lpstr>
      <vt:lpstr>STIXGeneral-Italic</vt:lpstr>
      <vt:lpstr>STIXGeneral-Regular</vt:lpstr>
      <vt:lpstr>STIXVariants</vt:lpstr>
      <vt:lpstr>Symbol</vt:lpstr>
      <vt:lpstr>Office Theme</vt:lpstr>
      <vt:lpstr>Probabilistic programming Day 1</vt:lpstr>
      <vt:lpstr>What's up? What's next?</vt:lpstr>
      <vt:lpstr>This week</vt:lpstr>
      <vt:lpstr>PowerPoint Presentation</vt:lpstr>
      <vt:lpstr>Evaluation</vt:lpstr>
      <vt:lpstr>Data science – two protagonists</vt:lpstr>
      <vt:lpstr>Probabilistic programming</vt:lpstr>
      <vt:lpstr>today</vt:lpstr>
      <vt:lpstr>Bayes formula</vt:lpstr>
      <vt:lpstr>Bayes formula</vt:lpstr>
      <vt:lpstr>Bayes formula</vt:lpstr>
      <vt:lpstr>Exercice</vt:lpstr>
      <vt:lpstr>PowerPoint Presentation</vt:lpstr>
      <vt:lpstr>use case</vt:lpstr>
      <vt:lpstr>Thomas Wiecki - Quantopian</vt:lpstr>
      <vt:lpstr>How to select strategies for fund?</vt:lpstr>
      <vt:lpstr>Does out-of-sample data support backtest?</vt:lpstr>
      <vt:lpstr>Blackbox Machine Learning</vt:lpstr>
      <vt:lpstr>Frequentist Statistics</vt:lpstr>
      <vt:lpstr>What we want</vt:lpstr>
      <vt:lpstr>Probabilistic Programming</vt:lpstr>
      <vt:lpstr>For real</vt:lpstr>
      <vt:lpstr>Modeling financial returns</vt:lpstr>
      <vt:lpstr>Probabilistic Programming with PyMC3</vt:lpstr>
      <vt:lpstr>Comparing mean returns in-sample vs out-of-sample</vt:lpstr>
      <vt:lpstr>What actually happened</vt:lpstr>
      <vt:lpstr>PowerPoint Presentation</vt:lpstr>
      <vt:lpstr>Frequentist vs Bayesian</vt:lpstr>
      <vt:lpstr>Frequentist vs Bayesian</vt:lpstr>
      <vt:lpstr>PowerPoint Presentation</vt:lpstr>
      <vt:lpstr>PowerPoint Presentation</vt:lpstr>
      <vt:lpstr>PowerPoint Presentation</vt:lpstr>
      <vt:lpstr>Frequentist vs Bayesian</vt:lpstr>
      <vt:lpstr>PowerPoint Presentation</vt:lpstr>
      <vt:lpstr>Pile ou face</vt:lpstr>
      <vt:lpstr>Approche bayesienne: Théorie et Pratique</vt:lpstr>
      <vt:lpstr>Probabilistic programming </vt:lpstr>
      <vt:lpstr>PyMC3</vt:lpstr>
      <vt:lpstr>My motivations ?</vt:lpstr>
      <vt:lpstr>PyMC3</vt:lpstr>
      <vt:lpstr>PowerPoint Presentation</vt:lpstr>
      <vt:lpstr>PowerPoint Presentation</vt:lpstr>
      <vt:lpstr>PP = Bayes + Sampling</vt:lpstr>
      <vt:lpstr>Qui utilise PP</vt:lpstr>
      <vt:lpstr>PowerPoint Presentation</vt:lpstr>
      <vt:lpstr>Creating distributions with PyMC3</vt:lpstr>
      <vt:lpstr>Install PyMC3 &amp; Theano</vt:lpstr>
      <vt:lpstr>Creating distributions with PyMC3</vt:lpstr>
      <vt:lpstr>PowerPoint Presentation</vt:lpstr>
      <vt:lpstr>Probabilities</vt:lpstr>
      <vt:lpstr>Distributions</vt:lpstr>
      <vt:lpstr>Conjugate prior</vt:lpstr>
      <vt:lpstr>Conjugate prior</vt:lpstr>
      <vt:lpstr>Conjugate prior</vt:lpstr>
      <vt:lpstr>Beta-Binomial </vt:lpstr>
      <vt:lpstr>Beta distribution</vt:lpstr>
      <vt:lpstr>PowerPoint Presentation</vt:lpstr>
      <vt:lpstr>Dirichlet</vt:lpstr>
      <vt:lpstr>Coin Flip</vt:lpstr>
      <vt:lpstr>Inference on a binomial proportion</vt:lpstr>
      <vt:lpstr>Coin flip</vt:lpstr>
      <vt:lpstr>PP in action: coin flip</vt:lpstr>
      <vt:lpstr>Coin flip: MLE</vt:lpstr>
      <vt:lpstr>Coin Flip - Bayes</vt:lpstr>
      <vt:lpstr>Coin flip with PyMC3</vt:lpstr>
      <vt:lpstr>Errors</vt:lpstr>
      <vt:lpstr>pm.summary</vt:lpstr>
      <vt:lpstr>Gaussian</vt:lpstr>
      <vt:lpstr>Exercice</vt:lpstr>
      <vt:lpstr>Dice rolls</vt:lpstr>
      <vt:lpstr>Multinomial</vt:lpstr>
      <vt:lpstr>Dirichlet</vt:lpstr>
      <vt:lpstr>Dice rolls</vt:lpstr>
      <vt:lpstr>Polls - TD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programming</dc:title>
  <dc:creator>Alex Perrier</dc:creator>
  <cp:lastModifiedBy>Alex Perrier</cp:lastModifiedBy>
  <cp:revision>172</cp:revision>
  <dcterms:created xsi:type="dcterms:W3CDTF">2019-02-07T16:48:00Z</dcterms:created>
  <dcterms:modified xsi:type="dcterms:W3CDTF">2019-03-24T12:56:59Z</dcterms:modified>
</cp:coreProperties>
</file>